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55" autoAdjust="0"/>
  </p:normalViewPr>
  <p:slideViewPr>
    <p:cSldViewPr>
      <p:cViewPr>
        <p:scale>
          <a:sx n="75" d="100"/>
          <a:sy n="75" d="100"/>
        </p:scale>
        <p:origin x="-1936" y="-1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07.09.17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904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07.09.17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6552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07.09.17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333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07.09.17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0466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07.09.17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741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07.09.17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84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07.09.17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711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07.09.17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6780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07.09.17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5427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07.09.17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9874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07.09.17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160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8F121-4547-42BC-AC2A-A146FFF3E2C9}" type="datetimeFigureOut">
              <a:rPr lang="de-AT" smtClean="0"/>
              <a:t>07.09.17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06478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4999" y="-686"/>
            <a:ext cx="2540777" cy="323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00" b="1" dirty="0" smtClean="0">
                <a:cs typeface="Chalkduster"/>
              </a:rPr>
              <a:t>Einfache Buchungen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555776" y="-1013"/>
            <a:ext cx="658822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AT" sz="1000" b="1" dirty="0" smtClean="0">
                <a:latin typeface="+mj-lt"/>
              </a:rPr>
              <a:t>Ziele/Kompetenzen: </a:t>
            </a:r>
            <a:r>
              <a:rPr lang="de-AT" sz="1000" dirty="0" smtClean="0">
                <a:latin typeface="+mj-lt"/>
              </a:rPr>
              <a:t>einfache Buchungen aufgrund von Buchungsregeln durchführen können (Einkäufe, Verkäufe, einfacher Rechnungsausgleich, Privatbuchungen, Aufwands- und Ertragsbuchungen,...)  Gewinnauswirkung bestimmen können</a:t>
            </a:r>
            <a:endParaRPr lang="de-AT" sz="1000" dirty="0">
              <a:latin typeface="+mj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152" y="1700808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/>
              <a:t>2</a:t>
            </a:r>
            <a:r>
              <a:rPr lang="de-AT" sz="1200" b="1" dirty="0" smtClean="0"/>
              <a:t>) Lesen der Angabe</a:t>
            </a:r>
            <a:endParaRPr lang="de-AT" sz="12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1547664" y="1772816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smtClean="0"/>
              <a:t>a) Wer sind wir: 	</a:t>
            </a:r>
          </a:p>
        </p:txBody>
      </p:sp>
      <p:graphicFrame>
        <p:nvGraphicFramePr>
          <p:cNvPr id="25" name="Tabel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09129"/>
              </p:ext>
            </p:extLst>
          </p:nvPr>
        </p:nvGraphicFramePr>
        <p:xfrm>
          <a:off x="2483768" y="5023851"/>
          <a:ext cx="2952329" cy="262890"/>
        </p:xfrm>
        <a:graphic>
          <a:graphicData uri="http://schemas.openxmlformats.org/drawingml/2006/table">
            <a:tbl>
              <a:tblPr firstRow="1" bandRow="1"/>
              <a:tblGrid>
                <a:gridCol w="872279"/>
                <a:gridCol w="670984"/>
                <a:gridCol w="335492"/>
                <a:gridCol w="1073574"/>
              </a:tblGrid>
              <a:tr h="110961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Überweisung</a:t>
                      </a:r>
                      <a:r>
                        <a:rPr lang="de-AT" sz="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der USZ Zahllast</a:t>
                      </a:r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110961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UST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</a:t>
                      </a:r>
                      <a:r>
                        <a:rPr lang="de-A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UST Zahllast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de-AT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Bank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extfeld 18"/>
          <p:cNvSpPr txBox="1"/>
          <p:nvPr/>
        </p:nvSpPr>
        <p:spPr>
          <a:xfrm>
            <a:off x="1547664" y="206084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b</a:t>
            </a:r>
            <a:r>
              <a:rPr lang="de-AT" sz="1000" b="1" dirty="0" smtClean="0"/>
              <a:t>) Beleg :</a:t>
            </a:r>
          </a:p>
          <a:p>
            <a:r>
              <a:rPr lang="de-AT" sz="800" dirty="0" smtClean="0"/>
              <a:t>(E, A, K, B, S)</a:t>
            </a:r>
          </a:p>
        </p:txBody>
      </p:sp>
      <p:sp>
        <p:nvSpPr>
          <p:cNvPr id="7" name="Rechteck 6"/>
          <p:cNvSpPr/>
          <p:nvPr/>
        </p:nvSpPr>
        <p:spPr>
          <a:xfrm>
            <a:off x="2627784" y="2348880"/>
            <a:ext cx="2016224" cy="14401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 smtClean="0">
                <a:solidFill>
                  <a:srgbClr val="FF0000"/>
                </a:solidFill>
              </a:rPr>
              <a:t>ER, K, </a:t>
            </a:r>
            <a:r>
              <a:rPr lang="de-DE" sz="1000" dirty="0" smtClean="0">
                <a:solidFill>
                  <a:schemeClr val="tx1"/>
                </a:solidFill>
              </a:rPr>
              <a:t>ev. B</a:t>
            </a:r>
          </a:p>
        </p:txBody>
      </p:sp>
      <p:sp>
        <p:nvSpPr>
          <p:cNvPr id="21" name="Rechteck 20"/>
          <p:cNvSpPr/>
          <p:nvPr/>
        </p:nvSpPr>
        <p:spPr>
          <a:xfrm>
            <a:off x="6372200" y="2276872"/>
            <a:ext cx="1800200" cy="2160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>
                <a:solidFill>
                  <a:srgbClr val="FF0000"/>
                </a:solidFill>
              </a:rPr>
              <a:t>A</a:t>
            </a:r>
            <a:r>
              <a:rPr lang="de-DE" sz="1000" b="1" dirty="0" smtClean="0">
                <a:solidFill>
                  <a:srgbClr val="FF0000"/>
                </a:solidFill>
              </a:rPr>
              <a:t>R, K</a:t>
            </a:r>
            <a:r>
              <a:rPr lang="de-DE" sz="1000" b="1" dirty="0" smtClean="0">
                <a:solidFill>
                  <a:schemeClr val="tx1"/>
                </a:solidFill>
              </a:rPr>
              <a:t>,</a:t>
            </a:r>
            <a:r>
              <a:rPr lang="de-DE" sz="1000" dirty="0" smtClean="0">
                <a:solidFill>
                  <a:schemeClr val="tx1"/>
                </a:solidFill>
              </a:rPr>
              <a:t> ev. B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2627784" y="1988840"/>
            <a:ext cx="1944216" cy="2160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Einkäufer</a:t>
            </a:r>
          </a:p>
        </p:txBody>
      </p:sp>
      <p:sp>
        <p:nvSpPr>
          <p:cNvPr id="27" name="Rechteck 26"/>
          <p:cNvSpPr/>
          <p:nvPr/>
        </p:nvSpPr>
        <p:spPr>
          <a:xfrm>
            <a:off x="6372200" y="1988840"/>
            <a:ext cx="1800200" cy="2160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Verkäufer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1547664" y="2420888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smtClean="0"/>
              <a:t>c) Signalwörter</a:t>
            </a:r>
          </a:p>
        </p:txBody>
      </p:sp>
      <p:sp>
        <p:nvSpPr>
          <p:cNvPr id="29" name="Rechteck 28"/>
          <p:cNvSpPr/>
          <p:nvPr/>
        </p:nvSpPr>
        <p:spPr>
          <a:xfrm>
            <a:off x="2627784" y="2564904"/>
            <a:ext cx="2016224" cy="50405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b="1" dirty="0" smtClean="0">
                <a:solidFill>
                  <a:srgbClr val="FF0000"/>
                </a:solidFill>
              </a:rPr>
              <a:t>z.B. Einkauf</a:t>
            </a:r>
            <a:r>
              <a:rPr lang="de-DE" sz="1000" b="1" dirty="0">
                <a:solidFill>
                  <a:srgbClr val="FF0000"/>
                </a:solidFill>
              </a:rPr>
              <a:t> </a:t>
            </a:r>
            <a:r>
              <a:rPr lang="de-DE" sz="900" dirty="0" smtClean="0">
                <a:solidFill>
                  <a:srgbClr val="FF0000"/>
                </a:solidFill>
              </a:rPr>
              <a:t>Kauf, Einkauf, von Lieferant ER, für Waren</a:t>
            </a:r>
          </a:p>
          <a:p>
            <a:r>
              <a:rPr lang="de-DE" sz="900" dirty="0" smtClean="0">
                <a:solidFill>
                  <a:srgbClr val="FF0000"/>
                </a:solidFill>
              </a:rPr>
              <a:t>z.B. </a:t>
            </a:r>
            <a:r>
              <a:rPr lang="de-DE" sz="900" b="1" dirty="0" smtClean="0">
                <a:solidFill>
                  <a:srgbClr val="FF0000"/>
                </a:solidFill>
              </a:rPr>
              <a:t>Überweisung &gt; Bank, Bankbeleg</a:t>
            </a:r>
            <a:endParaRPr lang="de-DE" sz="900" dirty="0" smtClean="0">
              <a:solidFill>
                <a:srgbClr val="FF0000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6372200" y="2564904"/>
            <a:ext cx="1800200" cy="50405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b="1" dirty="0" smtClean="0">
                <a:solidFill>
                  <a:srgbClr val="FF0000"/>
                </a:solidFill>
              </a:rPr>
              <a:t>z.B. Verkauf</a:t>
            </a:r>
            <a:r>
              <a:rPr lang="de-DE" sz="1000" b="1" dirty="0">
                <a:solidFill>
                  <a:srgbClr val="FF0000"/>
                </a:solidFill>
              </a:rPr>
              <a:t> </a:t>
            </a:r>
            <a:r>
              <a:rPr lang="de-DE" sz="1000" dirty="0" smtClean="0">
                <a:solidFill>
                  <a:srgbClr val="FF0000"/>
                </a:solidFill>
              </a:rPr>
              <a:t>Warenverkauf, an Kunde  AR,...</a:t>
            </a:r>
          </a:p>
          <a:p>
            <a:r>
              <a:rPr lang="de-DE" sz="1000" dirty="0" smtClean="0">
                <a:solidFill>
                  <a:srgbClr val="FF0000"/>
                </a:solidFill>
              </a:rPr>
              <a:t>z.B. Privat &gt; Privatkonto ...</a:t>
            </a:r>
          </a:p>
        </p:txBody>
      </p:sp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102498"/>
              </p:ext>
            </p:extLst>
          </p:nvPr>
        </p:nvGraphicFramePr>
        <p:xfrm>
          <a:off x="6084168" y="3439675"/>
          <a:ext cx="2991747" cy="672135"/>
        </p:xfrm>
        <a:graphic>
          <a:graphicData uri="http://schemas.openxmlformats.org/drawingml/2006/table">
            <a:tbl>
              <a:tblPr/>
              <a:tblGrid>
                <a:gridCol w="809955"/>
                <a:gridCol w="885647"/>
                <a:gridCol w="216024"/>
                <a:gridCol w="1080121"/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Was wird gebucht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Verkäufer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Verkauf </a:t>
                      </a:r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bar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HW Erlöse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Verkauf auf Ziel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200.. Kunde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HW Erlöse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el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155943"/>
              </p:ext>
            </p:extLst>
          </p:nvPr>
        </p:nvGraphicFramePr>
        <p:xfrm>
          <a:off x="2483768" y="3439675"/>
          <a:ext cx="2952329" cy="672135"/>
        </p:xfrm>
        <a:graphic>
          <a:graphicData uri="http://schemas.openxmlformats.org/drawingml/2006/table">
            <a:tbl>
              <a:tblPr/>
              <a:tblGrid>
                <a:gridCol w="797546"/>
                <a:gridCol w="945601"/>
                <a:gridCol w="142257"/>
                <a:gridCol w="1066925"/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Was wird gebucht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Einkäufer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Kauf</a:t>
                      </a:r>
                      <a:r>
                        <a:rPr lang="de-AT" sz="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bar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HW </a:t>
                      </a:r>
                      <a:r>
                        <a:rPr lang="de-A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Eins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AT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Vost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Kauf</a:t>
                      </a:r>
                      <a:r>
                        <a:rPr lang="de-AT" sz="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auf</a:t>
                      </a:r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Ziel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HW </a:t>
                      </a:r>
                      <a:r>
                        <a:rPr lang="de-A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Eins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330.. Lieferant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A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Vost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" name="Textfeld 34"/>
          <p:cNvSpPr txBox="1"/>
          <p:nvPr/>
        </p:nvSpPr>
        <p:spPr>
          <a:xfrm>
            <a:off x="179512" y="3573016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smtClean="0"/>
              <a:t>Ein- oder Verkauf</a:t>
            </a:r>
            <a:endParaRPr lang="de-AT" sz="1000" b="1" dirty="0"/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223262"/>
              </p:ext>
            </p:extLst>
          </p:nvPr>
        </p:nvGraphicFramePr>
        <p:xfrm>
          <a:off x="2483768" y="4591802"/>
          <a:ext cx="2952328" cy="128331"/>
        </p:xfrm>
        <a:graphic>
          <a:graphicData uri="http://schemas.openxmlformats.org/drawingml/2006/table">
            <a:tbl>
              <a:tblPr/>
              <a:tblGrid>
                <a:gridCol w="843521"/>
                <a:gridCol w="956679"/>
                <a:gridCol w="308160"/>
                <a:gridCol w="843968"/>
              </a:tblGrid>
              <a:tr h="128331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Zahlung an Lief.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330.. Lieferant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A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Bank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el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72878"/>
              </p:ext>
            </p:extLst>
          </p:nvPr>
        </p:nvGraphicFramePr>
        <p:xfrm>
          <a:off x="6084168" y="4591803"/>
          <a:ext cx="3024336" cy="128331"/>
        </p:xfrm>
        <a:graphic>
          <a:graphicData uri="http://schemas.openxmlformats.org/drawingml/2006/table">
            <a:tbl>
              <a:tblPr/>
              <a:tblGrid>
                <a:gridCol w="864096"/>
                <a:gridCol w="936104"/>
                <a:gridCol w="191435"/>
                <a:gridCol w="1032701"/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Kunde</a:t>
                      </a:r>
                      <a:r>
                        <a:rPr lang="de-AT" sz="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zahlt bar</a:t>
                      </a:r>
                      <a:endParaRPr lang="de-AT" sz="8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200.. Kunde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sp>
        <p:nvSpPr>
          <p:cNvPr id="40" name="Textfeld 39"/>
          <p:cNvSpPr txBox="1"/>
          <p:nvPr/>
        </p:nvSpPr>
        <p:spPr>
          <a:xfrm>
            <a:off x="107504" y="4365104"/>
            <a:ext cx="18722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smtClean="0"/>
              <a:t>Einfacher Rechnungsausgleich </a:t>
            </a:r>
            <a:r>
              <a:rPr lang="de-AT" sz="1000" dirty="0" smtClean="0"/>
              <a:t>z.B. Überweisung an Lieferant</a:t>
            </a:r>
          </a:p>
          <a:p>
            <a:r>
              <a:rPr lang="de-AT" sz="1000" dirty="0" smtClean="0"/>
              <a:t>Od. bar vom Kunden,</a:t>
            </a: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062167"/>
              </p:ext>
            </p:extLst>
          </p:nvPr>
        </p:nvGraphicFramePr>
        <p:xfrm>
          <a:off x="6084168" y="4159755"/>
          <a:ext cx="2991747" cy="271902"/>
        </p:xfrm>
        <a:graphic>
          <a:graphicData uri="http://schemas.openxmlformats.org/drawingml/2006/table">
            <a:tbl>
              <a:tblPr/>
              <a:tblGrid>
                <a:gridCol w="809955"/>
                <a:gridCol w="885647"/>
                <a:gridCol w="216024"/>
                <a:gridCol w="1080121"/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Entnahme</a:t>
                      </a:r>
                      <a:r>
                        <a:rPr lang="de-AT" sz="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Waren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r>
                        <a:rPr lang="de-AT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Privat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</a:t>
                      </a:r>
                      <a:r>
                        <a:rPr lang="de-A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Eigenverbrauch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  <p:sp>
        <p:nvSpPr>
          <p:cNvPr id="41" name="Textfeld 40"/>
          <p:cNvSpPr txBox="1"/>
          <p:nvPr/>
        </p:nvSpPr>
        <p:spPr>
          <a:xfrm>
            <a:off x="179512" y="4077072"/>
            <a:ext cx="1584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smtClean="0"/>
              <a:t>Privatentnahme Waren</a:t>
            </a:r>
            <a:endParaRPr lang="de-AT" sz="1000" b="1" dirty="0"/>
          </a:p>
        </p:txBody>
      </p:sp>
      <p:sp>
        <p:nvSpPr>
          <p:cNvPr id="42" name="Textfeld 41"/>
          <p:cNvSpPr txBox="1"/>
          <p:nvPr/>
        </p:nvSpPr>
        <p:spPr>
          <a:xfrm>
            <a:off x="0" y="306896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 smtClean="0"/>
              <a:t>3) Buchungssatz für Ein- Verkauf</a:t>
            </a:r>
          </a:p>
          <a:p>
            <a:r>
              <a:rPr lang="de-AT" sz="1200" b="1" dirty="0"/>
              <a:t> </a:t>
            </a:r>
            <a:r>
              <a:rPr lang="de-AT" sz="1200" b="1" dirty="0" smtClean="0"/>
              <a:t>und Gewinnauswirkung</a:t>
            </a:r>
            <a:endParaRPr lang="de-AT" sz="1200" b="1" dirty="0"/>
          </a:p>
        </p:txBody>
      </p:sp>
      <p:sp>
        <p:nvSpPr>
          <p:cNvPr id="43" name="Textfeld 42"/>
          <p:cNvSpPr txBox="1"/>
          <p:nvPr/>
        </p:nvSpPr>
        <p:spPr>
          <a:xfrm>
            <a:off x="6235" y="40466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 smtClean="0"/>
              <a:t>1) Buchungsregeln &amp; Konten</a:t>
            </a:r>
            <a:endParaRPr lang="de-AT" sz="1200" b="1" dirty="0"/>
          </a:p>
        </p:txBody>
      </p:sp>
      <p:sp>
        <p:nvSpPr>
          <p:cNvPr id="14" name="Rechteck 13"/>
          <p:cNvSpPr/>
          <p:nvPr/>
        </p:nvSpPr>
        <p:spPr>
          <a:xfrm>
            <a:off x="2339752" y="3367667"/>
            <a:ext cx="3168352" cy="151216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/>
          <p:cNvSpPr/>
          <p:nvPr/>
        </p:nvSpPr>
        <p:spPr>
          <a:xfrm>
            <a:off x="5903640" y="3367667"/>
            <a:ext cx="3276872" cy="151216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feld 44"/>
          <p:cNvSpPr txBox="1"/>
          <p:nvPr/>
        </p:nvSpPr>
        <p:spPr>
          <a:xfrm>
            <a:off x="3779912" y="3655699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de-DE" sz="1200" dirty="0"/>
          </a:p>
        </p:txBody>
      </p:sp>
      <p:sp>
        <p:nvSpPr>
          <p:cNvPr id="46" name="Textfeld 45"/>
          <p:cNvSpPr txBox="1"/>
          <p:nvPr/>
        </p:nvSpPr>
        <p:spPr>
          <a:xfrm>
            <a:off x="8604448" y="3727707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de-DE" sz="1200" dirty="0"/>
          </a:p>
        </p:txBody>
      </p:sp>
      <p:sp>
        <p:nvSpPr>
          <p:cNvPr id="47" name="Textfeld 46"/>
          <p:cNvSpPr txBox="1"/>
          <p:nvPr/>
        </p:nvSpPr>
        <p:spPr>
          <a:xfrm>
            <a:off x="5076056" y="4519795"/>
            <a:ext cx="2843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err="1" smtClean="0">
                <a:latin typeface="Webdings"/>
                <a:ea typeface="Webdings"/>
                <a:cs typeface="Webdings"/>
                <a:sym typeface="Webdings"/>
              </a:rPr>
              <a:t>Θ</a:t>
            </a:r>
            <a:endParaRPr lang="de-DE" sz="1000" dirty="0"/>
          </a:p>
        </p:txBody>
      </p:sp>
      <p:pic>
        <p:nvPicPr>
          <p:cNvPr id="52" name="Bild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476672"/>
            <a:ext cx="2520280" cy="1039168"/>
          </a:xfrm>
          <a:prstGeom prst="rect">
            <a:avLst/>
          </a:prstGeom>
        </p:spPr>
      </p:pic>
      <p:pic>
        <p:nvPicPr>
          <p:cNvPr id="54" name="Bild 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476672"/>
            <a:ext cx="3270638" cy="1008112"/>
          </a:xfrm>
          <a:prstGeom prst="rect">
            <a:avLst/>
          </a:prstGeom>
        </p:spPr>
      </p:pic>
      <p:cxnSp>
        <p:nvCxnSpPr>
          <p:cNvPr id="56" name="Gerade Verbindung mit Pfeil 55"/>
          <p:cNvCxnSpPr/>
          <p:nvPr/>
        </p:nvCxnSpPr>
        <p:spPr>
          <a:xfrm flipH="1" flipV="1">
            <a:off x="6588224" y="692696"/>
            <a:ext cx="288032" cy="432048"/>
          </a:xfrm>
          <a:prstGeom prst="straightConnector1">
            <a:avLst/>
          </a:prstGeom>
          <a:ln w="6350" cmpd="sng"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hteck 58"/>
          <p:cNvSpPr/>
          <p:nvPr/>
        </p:nvSpPr>
        <p:spPr>
          <a:xfrm>
            <a:off x="2627784" y="404664"/>
            <a:ext cx="6048672" cy="122413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1" name="Bild 6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2040" y="1700808"/>
            <a:ext cx="942650" cy="432048"/>
          </a:xfrm>
          <a:prstGeom prst="rect">
            <a:avLst/>
          </a:prstGeom>
        </p:spPr>
      </p:pic>
      <p:pic>
        <p:nvPicPr>
          <p:cNvPr id="64" name="Bild 6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56376" y="1772816"/>
            <a:ext cx="232206" cy="219854"/>
          </a:xfrm>
          <a:prstGeom prst="rect">
            <a:avLst/>
          </a:prstGeom>
        </p:spPr>
      </p:pic>
      <p:pic>
        <p:nvPicPr>
          <p:cNvPr id="65" name="Bild 6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27784" y="1700808"/>
            <a:ext cx="648072" cy="189358"/>
          </a:xfrm>
          <a:prstGeom prst="rect">
            <a:avLst/>
          </a:prstGeom>
        </p:spPr>
      </p:pic>
      <p:sp>
        <p:nvSpPr>
          <p:cNvPr id="66" name="Rechteck 65"/>
          <p:cNvSpPr/>
          <p:nvPr/>
        </p:nvSpPr>
        <p:spPr>
          <a:xfrm>
            <a:off x="2555776" y="1700808"/>
            <a:ext cx="5688632" cy="144016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8" name="Gerade Verbindung mit Pfeil 67"/>
          <p:cNvCxnSpPr/>
          <p:nvPr/>
        </p:nvCxnSpPr>
        <p:spPr>
          <a:xfrm>
            <a:off x="3419872" y="177281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/>
          <p:nvPr/>
        </p:nvCxnSpPr>
        <p:spPr>
          <a:xfrm>
            <a:off x="6372200" y="177281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0" y="4869160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 smtClean="0"/>
              <a:t>4) Weitere einf.</a:t>
            </a:r>
            <a:r>
              <a:rPr lang="de-AT" sz="1200" b="1" dirty="0"/>
              <a:t> </a:t>
            </a:r>
            <a:r>
              <a:rPr lang="de-AT" sz="1200" b="1" dirty="0" smtClean="0"/>
              <a:t>Buchungen</a:t>
            </a:r>
            <a:endParaRPr lang="de-AT" sz="1200" b="1" dirty="0"/>
          </a:p>
        </p:txBody>
      </p:sp>
      <p:sp>
        <p:nvSpPr>
          <p:cNvPr id="58" name="Rechteck 57"/>
          <p:cNvSpPr/>
          <p:nvPr/>
        </p:nvSpPr>
        <p:spPr>
          <a:xfrm>
            <a:off x="2339752" y="4951843"/>
            <a:ext cx="6912768" cy="187220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Textfeld 59"/>
          <p:cNvSpPr txBox="1"/>
          <p:nvPr/>
        </p:nvSpPr>
        <p:spPr>
          <a:xfrm>
            <a:off x="5076056" y="5095859"/>
            <a:ext cx="2843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err="1" smtClean="0">
                <a:latin typeface="Webdings"/>
                <a:ea typeface="Webdings"/>
                <a:cs typeface="Webdings"/>
                <a:sym typeface="Webdings"/>
              </a:rPr>
              <a:t>Θ</a:t>
            </a:r>
            <a:endParaRPr lang="de-DE" sz="100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176372"/>
              </p:ext>
            </p:extLst>
          </p:nvPr>
        </p:nvGraphicFramePr>
        <p:xfrm>
          <a:off x="2483768" y="5383891"/>
          <a:ext cx="2952328" cy="345583"/>
        </p:xfrm>
        <a:graphic>
          <a:graphicData uri="http://schemas.openxmlformats.org/drawingml/2006/table">
            <a:tbl>
              <a:tblPr/>
              <a:tblGrid>
                <a:gridCol w="1088802"/>
                <a:gridCol w="848009"/>
                <a:gridCol w="198916"/>
                <a:gridCol w="816601"/>
              </a:tblGrid>
              <a:tr h="92309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Abbuchung</a:t>
                      </a:r>
                      <a:endParaRPr lang="de-DE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Energieaufw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195723"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sk-SK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Energieaufwand</a:t>
                      </a:r>
                      <a:endParaRPr lang="sk-SK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Vost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642005"/>
              </p:ext>
            </p:extLst>
          </p:nvPr>
        </p:nvGraphicFramePr>
        <p:xfrm>
          <a:off x="2483768" y="6031963"/>
          <a:ext cx="2952328" cy="190500"/>
        </p:xfrm>
        <a:graphic>
          <a:graphicData uri="http://schemas.openxmlformats.org/drawingml/2006/table">
            <a:tbl>
              <a:tblPr/>
              <a:tblGrid>
                <a:gridCol w="1088802"/>
                <a:gridCol w="848009"/>
                <a:gridCol w="198916"/>
                <a:gridCol w="81660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Abbuchg</a:t>
                      </a:r>
                      <a:r>
                        <a:rPr lang="de-D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de-DE" sz="9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Versaufw</a:t>
                      </a:r>
                      <a:r>
                        <a:rPr lang="de-DE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de-DE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  <a:r>
                        <a:rPr lang="de-DE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Versich.saufw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sp>
        <p:nvSpPr>
          <p:cNvPr id="62" name="Textfeld 61"/>
          <p:cNvSpPr txBox="1"/>
          <p:nvPr/>
        </p:nvSpPr>
        <p:spPr>
          <a:xfrm>
            <a:off x="3347864" y="5455899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de-DE" sz="1200" dirty="0"/>
          </a:p>
        </p:txBody>
      </p:sp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2916"/>
              </p:ext>
            </p:extLst>
          </p:nvPr>
        </p:nvGraphicFramePr>
        <p:xfrm>
          <a:off x="5940152" y="5023851"/>
          <a:ext cx="3168352" cy="190500"/>
        </p:xfrm>
        <a:graphic>
          <a:graphicData uri="http://schemas.openxmlformats.org/drawingml/2006/table">
            <a:tbl>
              <a:tblPr/>
              <a:tblGrid>
                <a:gridCol w="1168470"/>
                <a:gridCol w="910059"/>
                <a:gridCol w="213470"/>
                <a:gridCol w="87635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Privateinlage bar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Privat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el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821298"/>
              </p:ext>
            </p:extLst>
          </p:nvPr>
        </p:nvGraphicFramePr>
        <p:xfrm>
          <a:off x="5940152" y="5311883"/>
          <a:ext cx="3168353" cy="190500"/>
        </p:xfrm>
        <a:graphic>
          <a:graphicData uri="http://schemas.openxmlformats.org/drawingml/2006/table">
            <a:tbl>
              <a:tblPr/>
              <a:tblGrid>
                <a:gridCol w="1168470"/>
                <a:gridCol w="910059"/>
                <a:gridCol w="213471"/>
                <a:gridCol w="87635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Privatentn. Bank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Privat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el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10618"/>
              </p:ext>
            </p:extLst>
          </p:nvPr>
        </p:nvGraphicFramePr>
        <p:xfrm>
          <a:off x="5940152" y="5599915"/>
          <a:ext cx="3168353" cy="190500"/>
        </p:xfrm>
        <a:graphic>
          <a:graphicData uri="http://schemas.openxmlformats.org/drawingml/2006/table">
            <a:tbl>
              <a:tblPr/>
              <a:tblGrid>
                <a:gridCol w="1168470"/>
                <a:gridCol w="910059"/>
                <a:gridCol w="213471"/>
                <a:gridCol w="87635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Habenzinsen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Zinserträge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67" name="Textfeld 66"/>
          <p:cNvSpPr txBox="1"/>
          <p:nvPr/>
        </p:nvSpPr>
        <p:spPr>
          <a:xfrm>
            <a:off x="8820472" y="5671923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de-DE" sz="1200" dirty="0"/>
          </a:p>
        </p:txBody>
      </p:sp>
      <p:graphicFrame>
        <p:nvGraphicFramePr>
          <p:cNvPr id="51" name="Tabel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62161"/>
              </p:ext>
            </p:extLst>
          </p:nvPr>
        </p:nvGraphicFramePr>
        <p:xfrm>
          <a:off x="5975648" y="5877272"/>
          <a:ext cx="3168352" cy="386080"/>
        </p:xfrm>
        <a:graphic>
          <a:graphicData uri="http://schemas.openxmlformats.org/drawingml/2006/table">
            <a:tbl>
              <a:tblPr/>
              <a:tblGrid>
                <a:gridCol w="1168470"/>
                <a:gridCol w="910058"/>
                <a:gridCol w="213471"/>
                <a:gridCol w="87635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Provisionserträge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</a:t>
                      </a:r>
                      <a:r>
                        <a:rPr lang="de-DE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Provis.ertr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" name="Tabel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128698"/>
              </p:ext>
            </p:extLst>
          </p:nvPr>
        </p:nvGraphicFramePr>
        <p:xfrm>
          <a:off x="2483768" y="6319995"/>
          <a:ext cx="2952328" cy="381000"/>
        </p:xfrm>
        <a:graphic>
          <a:graphicData uri="http://schemas.openxmlformats.org/drawingml/2006/table">
            <a:tbl>
              <a:tblPr/>
              <a:tblGrid>
                <a:gridCol w="1088802"/>
                <a:gridCol w="848009"/>
                <a:gridCol w="198916"/>
                <a:gridCol w="81660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Kauf Betriebs- und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BGA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Bank, 330..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Geschäftsausstt.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Vost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0" name="Textfeld 69"/>
          <p:cNvSpPr txBox="1"/>
          <p:nvPr/>
        </p:nvSpPr>
        <p:spPr>
          <a:xfrm>
            <a:off x="5076056" y="6247987"/>
            <a:ext cx="2843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err="1" smtClean="0">
                <a:latin typeface="Webdings"/>
                <a:ea typeface="Webdings"/>
                <a:cs typeface="Webdings"/>
                <a:sym typeface="Webdings"/>
              </a:rPr>
              <a:t>Θ</a:t>
            </a:r>
            <a:endParaRPr lang="de-DE" sz="1000" dirty="0"/>
          </a:p>
        </p:txBody>
      </p:sp>
      <p:graphicFrame>
        <p:nvGraphicFramePr>
          <p:cNvPr id="55" name="Tabel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976688"/>
              </p:ext>
            </p:extLst>
          </p:nvPr>
        </p:nvGraphicFramePr>
        <p:xfrm>
          <a:off x="5940152" y="6319995"/>
          <a:ext cx="3168353" cy="190500"/>
        </p:xfrm>
        <a:graphic>
          <a:graphicData uri="http://schemas.openxmlformats.org/drawingml/2006/table">
            <a:tbl>
              <a:tblPr/>
              <a:tblGrid>
                <a:gridCol w="1168470"/>
                <a:gridCol w="910059"/>
                <a:gridCol w="213471"/>
                <a:gridCol w="87635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Darlehnesaufnahme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Darlehen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" name="Tabel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84328"/>
              </p:ext>
            </p:extLst>
          </p:nvPr>
        </p:nvGraphicFramePr>
        <p:xfrm>
          <a:off x="5940152" y="6608027"/>
          <a:ext cx="3168353" cy="190500"/>
        </p:xfrm>
        <a:graphic>
          <a:graphicData uri="http://schemas.openxmlformats.org/drawingml/2006/table">
            <a:tbl>
              <a:tblPr/>
              <a:tblGrid>
                <a:gridCol w="1168470"/>
                <a:gridCol w="910059"/>
                <a:gridCol w="213471"/>
                <a:gridCol w="87635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Darlehensrückzahlung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Darlehen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sp>
        <p:nvSpPr>
          <p:cNvPr id="72" name="Textfeld 71"/>
          <p:cNvSpPr txBox="1"/>
          <p:nvPr/>
        </p:nvSpPr>
        <p:spPr>
          <a:xfrm>
            <a:off x="8820472" y="6392003"/>
            <a:ext cx="2843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err="1" smtClean="0">
                <a:latin typeface="Webdings"/>
                <a:ea typeface="Webdings"/>
                <a:cs typeface="Webdings"/>
                <a:sym typeface="Webdings"/>
              </a:rPr>
              <a:t>Θ</a:t>
            </a:r>
            <a:endParaRPr lang="de-DE" sz="1000" dirty="0"/>
          </a:p>
        </p:txBody>
      </p:sp>
      <p:sp>
        <p:nvSpPr>
          <p:cNvPr id="71" name="Textfeld 70"/>
          <p:cNvSpPr txBox="1"/>
          <p:nvPr/>
        </p:nvSpPr>
        <p:spPr>
          <a:xfrm>
            <a:off x="0" y="5165229"/>
            <a:ext cx="11876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 smtClean="0"/>
              <a:t>Überweisung Zahllast</a:t>
            </a:r>
          </a:p>
          <a:p>
            <a:endParaRPr lang="de-AT" sz="800" dirty="0" smtClean="0"/>
          </a:p>
          <a:p>
            <a:endParaRPr lang="de-AT" sz="800" dirty="0" smtClean="0"/>
          </a:p>
          <a:p>
            <a:r>
              <a:rPr lang="de-AT" sz="800" dirty="0" smtClean="0"/>
              <a:t>Abbuchung Energieaufwand, von</a:t>
            </a:r>
          </a:p>
          <a:p>
            <a:endParaRPr lang="de-AT" sz="800" dirty="0"/>
          </a:p>
          <a:p>
            <a:r>
              <a:rPr lang="de-AT" sz="800" dirty="0" smtClean="0"/>
              <a:t> Zinsaufwand (Kredit) u.</a:t>
            </a:r>
          </a:p>
          <a:p>
            <a:endParaRPr lang="de-AT" sz="800" dirty="0" smtClean="0"/>
          </a:p>
          <a:p>
            <a:r>
              <a:rPr lang="de-AT" sz="800" dirty="0" smtClean="0"/>
              <a:t> Versicherungsaufwand</a:t>
            </a:r>
          </a:p>
          <a:p>
            <a:endParaRPr lang="de-AT" sz="800" dirty="0" smtClean="0"/>
          </a:p>
          <a:p>
            <a:r>
              <a:rPr lang="de-AT" sz="800" dirty="0" smtClean="0"/>
              <a:t>Kauf von Anlagevermögen</a:t>
            </a:r>
          </a:p>
        </p:txBody>
      </p:sp>
      <p:graphicFrame>
        <p:nvGraphicFramePr>
          <p:cNvPr id="73" name="Tabel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14953"/>
              </p:ext>
            </p:extLst>
          </p:nvPr>
        </p:nvGraphicFramePr>
        <p:xfrm>
          <a:off x="2483768" y="5815939"/>
          <a:ext cx="2952328" cy="190500"/>
        </p:xfrm>
        <a:graphic>
          <a:graphicData uri="http://schemas.openxmlformats.org/drawingml/2006/table">
            <a:tbl>
              <a:tblPr/>
              <a:tblGrid>
                <a:gridCol w="1088802"/>
                <a:gridCol w="848009"/>
                <a:gridCol w="198916"/>
                <a:gridCol w="81660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Abbuchg</a:t>
                      </a:r>
                      <a:r>
                        <a:rPr lang="de-D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de-DE" sz="9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Zinsaufw</a:t>
                      </a:r>
                      <a:r>
                        <a:rPr lang="de-DE" sz="9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de-DE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r>
                        <a:rPr lang="de-DE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Zins</a:t>
                      </a:r>
                      <a:r>
                        <a:rPr lang="de-DE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.saufw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4788024" y="1700808"/>
            <a:ext cx="1368152" cy="64807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Textfeld 73"/>
          <p:cNvSpPr txBox="1"/>
          <p:nvPr/>
        </p:nvSpPr>
        <p:spPr>
          <a:xfrm>
            <a:off x="1187624" y="5157192"/>
            <a:ext cx="129614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 smtClean="0"/>
              <a:t>Privateinlage bar</a:t>
            </a:r>
          </a:p>
          <a:p>
            <a:endParaRPr lang="de-AT" sz="800" dirty="0" smtClean="0"/>
          </a:p>
          <a:p>
            <a:r>
              <a:rPr lang="de-AT" sz="800" dirty="0" smtClean="0"/>
              <a:t>Privatentnahme von der Bank</a:t>
            </a:r>
          </a:p>
          <a:p>
            <a:endParaRPr lang="de-AT" sz="800" dirty="0" smtClean="0"/>
          </a:p>
          <a:p>
            <a:r>
              <a:rPr lang="de-AT" sz="800" dirty="0" smtClean="0"/>
              <a:t>Zinserträge (Habenzinsen für Guthaben)</a:t>
            </a:r>
          </a:p>
          <a:p>
            <a:endParaRPr lang="de-AT" sz="800" dirty="0" smtClean="0"/>
          </a:p>
          <a:p>
            <a:r>
              <a:rPr lang="de-AT" sz="800" dirty="0" err="1" smtClean="0"/>
              <a:t>Provistionserträge</a:t>
            </a:r>
            <a:endParaRPr lang="de-AT" sz="800" dirty="0" smtClean="0"/>
          </a:p>
          <a:p>
            <a:endParaRPr lang="de-AT" sz="800" dirty="0" smtClean="0"/>
          </a:p>
          <a:p>
            <a:r>
              <a:rPr lang="de-AT" sz="800" dirty="0" smtClean="0"/>
              <a:t>Aufnahme und </a:t>
            </a:r>
          </a:p>
          <a:p>
            <a:endParaRPr lang="de-AT" sz="800" dirty="0"/>
          </a:p>
          <a:p>
            <a:r>
              <a:rPr lang="de-AT" sz="800" dirty="0" smtClean="0"/>
              <a:t>Rückzahlung Darlehen</a:t>
            </a:r>
            <a:endParaRPr lang="de-AT" sz="800" dirty="0"/>
          </a:p>
        </p:txBody>
      </p:sp>
    </p:spTree>
    <p:extLst>
      <p:ext uri="{BB962C8B-B14F-4D97-AF65-F5344CB8AC3E}">
        <p14:creationId xmlns:p14="http://schemas.microsoft.com/office/powerpoint/2010/main" val="2382567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1" grpId="0" animBg="1"/>
      <p:bldP spid="26" grpId="0" animBg="1"/>
      <p:bldP spid="27" grpId="0" animBg="1"/>
      <p:bldP spid="29" grpId="0" animBg="1"/>
      <p:bldP spid="30" grpId="0" animBg="1"/>
      <p:bldP spid="14" grpId="0" animBg="1"/>
      <p:bldP spid="44" grpId="0" animBg="1"/>
      <p:bldP spid="45" grpId="0"/>
      <p:bldP spid="46" grpId="0"/>
      <p:bldP spid="47" grpId="0"/>
      <p:bldP spid="59" grpId="0" animBg="1"/>
      <p:bldP spid="66" grpId="0" animBg="1"/>
      <p:bldP spid="58" grpId="0" animBg="1"/>
      <p:bldP spid="60" grpId="0"/>
      <p:bldP spid="62" grpId="0"/>
      <p:bldP spid="67" grpId="0"/>
      <p:bldP spid="70" grpId="0"/>
      <p:bldP spid="7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Gruppen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A: Intro, Kompetenzen, Struktur 1-4</a:t>
            </a:r>
          </a:p>
          <a:p>
            <a:r>
              <a:rPr lang="de-DE" dirty="0" smtClean="0"/>
              <a:t>B: Buchungsregeln für Bestandskonten und Erfolgskonten, Bilanzaufbau, </a:t>
            </a:r>
            <a:r>
              <a:rPr lang="de-DE" dirty="0" err="1" smtClean="0"/>
              <a:t>GuV</a:t>
            </a:r>
            <a:r>
              <a:rPr lang="de-DE" dirty="0" smtClean="0"/>
              <a:t> und Zusammenhang</a:t>
            </a:r>
          </a:p>
          <a:p>
            <a:r>
              <a:rPr lang="de-DE" dirty="0" smtClean="0"/>
              <a:t>Situation</a:t>
            </a:r>
          </a:p>
          <a:p>
            <a:r>
              <a:rPr lang="de-DE" dirty="0" smtClean="0"/>
              <a:t>D Einkauf bar, Ziel, Rechnungsausgleich,</a:t>
            </a:r>
          </a:p>
          <a:p>
            <a:r>
              <a:rPr lang="de-DE" dirty="0" smtClean="0"/>
              <a:t>E Überweisung Zahllast, Abbuchung Energieaufwand,... Darlehensaufnahme und Rückzahlung</a:t>
            </a:r>
          </a:p>
          <a:p>
            <a:r>
              <a:rPr lang="de-DE" dirty="0" smtClean="0"/>
              <a:t>Gewinnauswirkung Aufwand, Ertrag, Neutral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0714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437</Words>
  <Application>Microsoft Macintosh PowerPoint</Application>
  <PresentationFormat>Bildschirmpräsentation (4:3)</PresentationFormat>
  <Paragraphs>168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Office-Design</vt:lpstr>
      <vt:lpstr>PowerPoint-Präsentation</vt:lpstr>
      <vt:lpstr>Gruppen</vt:lpstr>
    </vt:vector>
  </TitlesOfParts>
  <Company>MyCompany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Marina</dc:creator>
  <cp:lastModifiedBy>werner holzheu</cp:lastModifiedBy>
  <cp:revision>48</cp:revision>
  <cp:lastPrinted>2017-09-04T15:14:51Z</cp:lastPrinted>
  <dcterms:created xsi:type="dcterms:W3CDTF">2016-04-20T06:25:58Z</dcterms:created>
  <dcterms:modified xsi:type="dcterms:W3CDTF">2017-09-07T07:56:04Z</dcterms:modified>
</cp:coreProperties>
</file>