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75" autoAdjust="0"/>
  </p:normalViewPr>
  <p:slideViewPr>
    <p:cSldViewPr>
      <p:cViewPr>
        <p:scale>
          <a:sx n="100" d="100"/>
          <a:sy n="100" d="100"/>
        </p:scale>
        <p:origin x="-896" y="3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8C855-54FC-2B45-8BC9-D3DD88FFD577}" type="datetimeFigureOut">
              <a:rPr lang="de-DE" smtClean="0"/>
              <a:t>28.10.17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C9EC1-BB7B-CD48-9C6C-F1564E3400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2309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C9EC1-BB7B-CD48-9C6C-F1564E34004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8783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F121-4547-42BC-AC2A-A146FFF3E2C9}" type="datetimeFigureOut">
              <a:rPr lang="de-AT" smtClean="0"/>
              <a:t>28.10.17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CFE-CD4C-4057-AF6D-374268286A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35299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F121-4547-42BC-AC2A-A146FFF3E2C9}" type="datetimeFigureOut">
              <a:rPr lang="de-AT" smtClean="0"/>
              <a:t>28.10.17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CFE-CD4C-4057-AF6D-374268286A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05592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F121-4547-42BC-AC2A-A146FFF3E2C9}" type="datetimeFigureOut">
              <a:rPr lang="de-AT" smtClean="0"/>
              <a:t>28.10.17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CFE-CD4C-4057-AF6D-374268286A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34692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F121-4547-42BC-AC2A-A146FFF3E2C9}" type="datetimeFigureOut">
              <a:rPr lang="de-AT" smtClean="0"/>
              <a:t>28.10.17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CFE-CD4C-4057-AF6D-374268286A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41314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F121-4547-42BC-AC2A-A146FFF3E2C9}" type="datetimeFigureOut">
              <a:rPr lang="de-AT" smtClean="0"/>
              <a:t>28.10.17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CFE-CD4C-4057-AF6D-374268286A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17144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F121-4547-42BC-AC2A-A146FFF3E2C9}" type="datetimeFigureOut">
              <a:rPr lang="de-AT" smtClean="0"/>
              <a:t>28.10.17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CFE-CD4C-4057-AF6D-374268286A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42853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F121-4547-42BC-AC2A-A146FFF3E2C9}" type="datetimeFigureOut">
              <a:rPr lang="de-AT" smtClean="0"/>
              <a:t>28.10.17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CFE-CD4C-4057-AF6D-374268286A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44247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F121-4547-42BC-AC2A-A146FFF3E2C9}" type="datetimeFigureOut">
              <a:rPr lang="de-AT" smtClean="0"/>
              <a:t>28.10.17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CFE-CD4C-4057-AF6D-374268286A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4434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F121-4547-42BC-AC2A-A146FFF3E2C9}" type="datetimeFigureOut">
              <a:rPr lang="de-AT" smtClean="0"/>
              <a:t>28.10.17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CFE-CD4C-4057-AF6D-374268286A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26556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F121-4547-42BC-AC2A-A146FFF3E2C9}" type="datetimeFigureOut">
              <a:rPr lang="de-AT" smtClean="0"/>
              <a:t>28.10.17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CFE-CD4C-4057-AF6D-374268286A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18347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F121-4547-42BC-AC2A-A146FFF3E2C9}" type="datetimeFigureOut">
              <a:rPr lang="de-AT" smtClean="0"/>
              <a:t>28.10.17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CFE-CD4C-4057-AF6D-374268286A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14640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8F121-4547-42BC-AC2A-A146FFF3E2C9}" type="datetimeFigureOut">
              <a:rPr lang="de-AT" smtClean="0"/>
              <a:t>28.10.17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C6CFE-CD4C-4057-AF6D-374268286A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54817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4999" y="-686"/>
            <a:ext cx="3188849" cy="6924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500" b="1" dirty="0" smtClean="0">
                <a:cs typeface="Chalkduster"/>
              </a:rPr>
              <a:t>Rechnungsausgleich </a:t>
            </a:r>
          </a:p>
          <a:p>
            <a:r>
              <a:rPr lang="de-DE" sz="1200" dirty="0" smtClean="0">
                <a:cs typeface="Chalkduster"/>
              </a:rPr>
              <a:t>Bank, Bar, Frühzahlung: Skonto, Spätzahlung: Verzugszinsen, Mahnspesen, Karten...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203848" y="-1013"/>
            <a:ext cx="590465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sz="1000" b="1" dirty="0" smtClean="0">
                <a:latin typeface="+mj-lt"/>
              </a:rPr>
              <a:t>Ziele/Kompetenzen: </a:t>
            </a:r>
            <a:r>
              <a:rPr lang="de-AT" sz="1000" dirty="0" smtClean="0">
                <a:latin typeface="+mj-lt"/>
              </a:rPr>
              <a:t>Rechnungsausgleiche und zusammenhängende Geschäftsfälle verbuchen können, </a:t>
            </a:r>
            <a:endParaRPr lang="de-AT" sz="1000" b="1" dirty="0" smtClean="0">
              <a:latin typeface="+mj-lt"/>
            </a:endParaRPr>
          </a:p>
          <a:p>
            <a:r>
              <a:rPr lang="de-AT" sz="1000" dirty="0" smtClean="0">
                <a:latin typeface="+mj-lt"/>
              </a:rPr>
              <a:t>Rechnungsausgleich mit Bank (oder Kassa wenn nicht gleich bezahlt wurde), Was passiert wenn vor Fälligkeit bezahlt wird: Skonto, was wenn zu spät bezahlt wird (</a:t>
            </a:r>
            <a:r>
              <a:rPr lang="de-AT" sz="1000" dirty="0" err="1" smtClean="0">
                <a:latin typeface="+mj-lt"/>
              </a:rPr>
              <a:t>Verzungszinsen</a:t>
            </a:r>
            <a:r>
              <a:rPr lang="de-AT" sz="1000" dirty="0" smtClean="0">
                <a:latin typeface="+mj-lt"/>
              </a:rPr>
              <a:t> und Mahnspesen), Einkäufe mit Karten und deren Ausgleich (Bankomat und Kreditkarten)</a:t>
            </a:r>
            <a:r>
              <a:rPr lang="de-AT" sz="1000" b="1" dirty="0" smtClean="0">
                <a:latin typeface="+mj-lt"/>
              </a:rPr>
              <a:t> </a:t>
            </a:r>
            <a:endParaRPr lang="de-AT" sz="1000" dirty="0" smtClean="0">
              <a:latin typeface="+mj-l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152" y="1484784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b="1" dirty="0"/>
              <a:t>2</a:t>
            </a:r>
            <a:r>
              <a:rPr lang="de-AT" sz="1200" b="1" dirty="0" smtClean="0"/>
              <a:t>) Lesen der Angabe</a:t>
            </a:r>
            <a:endParaRPr lang="de-AT" sz="12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1597868" y="1556792"/>
            <a:ext cx="1224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b="1" dirty="0" smtClean="0"/>
              <a:t>a) Wer sind wir: 	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1597868" y="184482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b="1" dirty="0"/>
              <a:t>b</a:t>
            </a:r>
            <a:r>
              <a:rPr lang="de-AT" sz="1000" b="1" dirty="0" smtClean="0"/>
              <a:t>) Beleg :</a:t>
            </a:r>
          </a:p>
          <a:p>
            <a:r>
              <a:rPr lang="de-AT" sz="800" dirty="0" smtClean="0"/>
              <a:t>(E, A, K, B, S)</a:t>
            </a:r>
          </a:p>
        </p:txBody>
      </p:sp>
      <p:sp>
        <p:nvSpPr>
          <p:cNvPr id="7" name="Rechteck 6"/>
          <p:cNvSpPr/>
          <p:nvPr/>
        </p:nvSpPr>
        <p:spPr>
          <a:xfrm>
            <a:off x="2677988" y="2060848"/>
            <a:ext cx="1944216" cy="21602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 smtClean="0">
                <a:solidFill>
                  <a:srgbClr val="FF0000"/>
                </a:solidFill>
              </a:rPr>
              <a:t>Bank, ev. Kassa oder Karten (S)</a:t>
            </a:r>
          </a:p>
        </p:txBody>
      </p:sp>
      <p:sp>
        <p:nvSpPr>
          <p:cNvPr id="21" name="Rechteck 20"/>
          <p:cNvSpPr/>
          <p:nvPr/>
        </p:nvSpPr>
        <p:spPr>
          <a:xfrm>
            <a:off x="6278388" y="2060848"/>
            <a:ext cx="1944216" cy="21602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 smtClean="0">
                <a:solidFill>
                  <a:srgbClr val="FF0000"/>
                </a:solidFill>
              </a:rPr>
              <a:t>Bank, ev. Kassa oder Karten (S)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2677988" y="1772816"/>
            <a:ext cx="1944216" cy="21602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 smtClean="0">
                <a:solidFill>
                  <a:schemeClr val="tx1"/>
                </a:solidFill>
              </a:rPr>
              <a:t>Einkäufer bezahlt Lieferant</a:t>
            </a:r>
          </a:p>
        </p:txBody>
      </p:sp>
      <p:sp>
        <p:nvSpPr>
          <p:cNvPr id="27" name="Rechteck 26"/>
          <p:cNvSpPr/>
          <p:nvPr/>
        </p:nvSpPr>
        <p:spPr>
          <a:xfrm>
            <a:off x="6278388" y="1772816"/>
            <a:ext cx="1944216" cy="21602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 smtClean="0">
                <a:solidFill>
                  <a:schemeClr val="tx1"/>
                </a:solidFill>
              </a:rPr>
              <a:t>Kunde bezahlt Verkäufer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1597868" y="2204864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b="1" dirty="0" smtClean="0"/>
              <a:t>c) Signalwörter</a:t>
            </a:r>
          </a:p>
        </p:txBody>
      </p:sp>
      <p:sp>
        <p:nvSpPr>
          <p:cNvPr id="29" name="Rechteck 28"/>
          <p:cNvSpPr/>
          <p:nvPr/>
        </p:nvSpPr>
        <p:spPr>
          <a:xfrm>
            <a:off x="2677988" y="2348880"/>
            <a:ext cx="1944216" cy="36004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 b="1" dirty="0" smtClean="0">
                <a:solidFill>
                  <a:srgbClr val="FF0000"/>
                </a:solidFill>
              </a:rPr>
              <a:t>Ausgleich d. Eingangs-Rechnung</a:t>
            </a:r>
          </a:p>
          <a:p>
            <a:r>
              <a:rPr lang="de-DE" sz="1000" dirty="0" smtClean="0">
                <a:solidFill>
                  <a:srgbClr val="FF0000"/>
                </a:solidFill>
              </a:rPr>
              <a:t>Überweisung an Lieferanten, ...</a:t>
            </a:r>
          </a:p>
        </p:txBody>
      </p:sp>
      <p:sp>
        <p:nvSpPr>
          <p:cNvPr id="30" name="Rechteck 29"/>
          <p:cNvSpPr/>
          <p:nvPr/>
        </p:nvSpPr>
        <p:spPr>
          <a:xfrm>
            <a:off x="6278388" y="2348880"/>
            <a:ext cx="1944216" cy="36004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 b="1" dirty="0" smtClean="0">
                <a:solidFill>
                  <a:srgbClr val="FF0000"/>
                </a:solidFill>
              </a:rPr>
              <a:t>Ausgleich der Ausgangsrechnung</a:t>
            </a:r>
          </a:p>
          <a:p>
            <a:r>
              <a:rPr lang="de-DE" sz="1000" dirty="0" smtClean="0">
                <a:solidFill>
                  <a:srgbClr val="FF0000"/>
                </a:solidFill>
              </a:rPr>
              <a:t>Überweisung des Kunden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0" y="2924944"/>
            <a:ext cx="13596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b="1" dirty="0" smtClean="0"/>
              <a:t>Bank  </a:t>
            </a:r>
            <a:r>
              <a:rPr lang="de-AT" sz="1000" dirty="0" smtClean="0"/>
              <a:t>oder bar</a:t>
            </a:r>
            <a:endParaRPr lang="de-AT" sz="1000" dirty="0"/>
          </a:p>
        </p:txBody>
      </p:sp>
      <p:sp>
        <p:nvSpPr>
          <p:cNvPr id="41" name="Textfeld 40"/>
          <p:cNvSpPr txBox="1"/>
          <p:nvPr/>
        </p:nvSpPr>
        <p:spPr>
          <a:xfrm>
            <a:off x="0" y="3212976"/>
            <a:ext cx="18356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b="1" dirty="0" smtClean="0"/>
              <a:t>Skonto: </a:t>
            </a:r>
            <a:r>
              <a:rPr lang="de-AT" sz="1000" dirty="0" smtClean="0"/>
              <a:t>Preisnachlass für </a:t>
            </a:r>
            <a:r>
              <a:rPr lang="de-AT" sz="1000" b="1" dirty="0" smtClean="0"/>
              <a:t>Zahlungen vor Fälligkeit:</a:t>
            </a:r>
            <a:r>
              <a:rPr lang="de-AT" sz="1000" dirty="0" smtClean="0"/>
              <a:t> </a:t>
            </a:r>
          </a:p>
          <a:p>
            <a:pPr marL="228600" indent="-228600">
              <a:buAutoNum type="arabicParenR"/>
            </a:pPr>
            <a:r>
              <a:rPr lang="de-AT" sz="1000" dirty="0" smtClean="0">
                <a:solidFill>
                  <a:srgbClr val="FF0000"/>
                </a:solidFill>
              </a:rPr>
              <a:t>Überweisungsbetrag</a:t>
            </a:r>
          </a:p>
          <a:p>
            <a:pPr marL="228600" indent="-228600">
              <a:buAutoNum type="arabicParenR"/>
            </a:pPr>
            <a:r>
              <a:rPr lang="de-AT" sz="1000" dirty="0" err="1" smtClean="0">
                <a:solidFill>
                  <a:srgbClr val="FF0000"/>
                </a:solidFill>
              </a:rPr>
              <a:t>Ausbuchg</a:t>
            </a:r>
            <a:r>
              <a:rPr lang="de-AT" sz="1000" dirty="0" smtClean="0">
                <a:solidFill>
                  <a:srgbClr val="FF0000"/>
                </a:solidFill>
              </a:rPr>
              <a:t> der Schuld/Ford</a:t>
            </a:r>
          </a:p>
          <a:p>
            <a:pPr marL="228600" indent="-228600">
              <a:buAutoNum type="arabicParenR"/>
            </a:pPr>
            <a:r>
              <a:rPr lang="de-AT" sz="1000" dirty="0" smtClean="0">
                <a:solidFill>
                  <a:srgbClr val="FF0000"/>
                </a:solidFill>
              </a:rPr>
              <a:t>Differenz in Netto u. </a:t>
            </a:r>
            <a:r>
              <a:rPr lang="de-AT" sz="1000" dirty="0" err="1" smtClean="0">
                <a:solidFill>
                  <a:srgbClr val="FF0000"/>
                </a:solidFill>
              </a:rPr>
              <a:t>Ust</a:t>
            </a:r>
            <a:r>
              <a:rPr lang="de-AT" sz="1000" dirty="0" smtClean="0"/>
              <a:t> </a:t>
            </a:r>
            <a:endParaRPr lang="de-AT" sz="1000" dirty="0"/>
          </a:p>
        </p:txBody>
      </p:sp>
      <p:sp>
        <p:nvSpPr>
          <p:cNvPr id="42" name="Textfeld 41"/>
          <p:cNvSpPr txBox="1"/>
          <p:nvPr/>
        </p:nvSpPr>
        <p:spPr>
          <a:xfrm>
            <a:off x="0" y="2636912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b="1" dirty="0" smtClean="0"/>
              <a:t>3) Buchungssatz Gewinnauswirkung</a:t>
            </a:r>
            <a:endParaRPr lang="de-AT" sz="1200" b="1" dirty="0"/>
          </a:p>
        </p:txBody>
      </p:sp>
      <p:sp>
        <p:nvSpPr>
          <p:cNvPr id="14" name="Rechteck 13"/>
          <p:cNvSpPr/>
          <p:nvPr/>
        </p:nvSpPr>
        <p:spPr>
          <a:xfrm>
            <a:off x="1835696" y="2924944"/>
            <a:ext cx="2808312" cy="374441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Rechteck 43"/>
          <p:cNvSpPr/>
          <p:nvPr/>
        </p:nvSpPr>
        <p:spPr>
          <a:xfrm>
            <a:off x="6308204" y="2924944"/>
            <a:ext cx="2808312" cy="386104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1" name="Bild 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2244" y="1484784"/>
            <a:ext cx="942650" cy="432048"/>
          </a:xfrm>
          <a:prstGeom prst="rect">
            <a:avLst/>
          </a:prstGeom>
        </p:spPr>
      </p:pic>
      <p:pic>
        <p:nvPicPr>
          <p:cNvPr id="64" name="Bild 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6580" y="1556792"/>
            <a:ext cx="232206" cy="219854"/>
          </a:xfrm>
          <a:prstGeom prst="rect">
            <a:avLst/>
          </a:prstGeom>
        </p:spPr>
      </p:pic>
      <p:pic>
        <p:nvPicPr>
          <p:cNvPr id="65" name="Bild 6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7988" y="1484784"/>
            <a:ext cx="648072" cy="189358"/>
          </a:xfrm>
          <a:prstGeom prst="rect">
            <a:avLst/>
          </a:prstGeom>
        </p:spPr>
      </p:pic>
      <p:sp>
        <p:nvSpPr>
          <p:cNvPr id="66" name="Rechteck 65"/>
          <p:cNvSpPr/>
          <p:nvPr/>
        </p:nvSpPr>
        <p:spPr>
          <a:xfrm>
            <a:off x="2605980" y="1484784"/>
            <a:ext cx="5688632" cy="129614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8" name="Gerade Verbindung mit Pfeil 67"/>
          <p:cNvCxnSpPr/>
          <p:nvPr/>
        </p:nvCxnSpPr>
        <p:spPr>
          <a:xfrm flipH="1">
            <a:off x="3758108" y="1556792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mit Pfeil 68"/>
          <p:cNvCxnSpPr/>
          <p:nvPr/>
        </p:nvCxnSpPr>
        <p:spPr>
          <a:xfrm flipH="1">
            <a:off x="6350396" y="1556792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2" name="Bild 6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8104" y="1844824"/>
            <a:ext cx="645279" cy="671312"/>
          </a:xfrm>
          <a:prstGeom prst="rect">
            <a:avLst/>
          </a:prstGeom>
        </p:spPr>
      </p:pic>
      <p:pic>
        <p:nvPicPr>
          <p:cNvPr id="63" name="Bild 6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6220" y="1988840"/>
            <a:ext cx="805481" cy="809160"/>
          </a:xfrm>
          <a:prstGeom prst="rect">
            <a:avLst/>
          </a:prstGeom>
        </p:spPr>
      </p:pic>
      <p:pic>
        <p:nvPicPr>
          <p:cNvPr id="67" name="Bild 6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4212" y="1844824"/>
            <a:ext cx="720080" cy="582100"/>
          </a:xfrm>
          <a:prstGeom prst="rect">
            <a:avLst/>
          </a:prstGeom>
        </p:spPr>
      </p:pic>
      <p:graphicFrame>
        <p:nvGraphicFramePr>
          <p:cNvPr id="24" name="Tabel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197052"/>
              </p:ext>
            </p:extLst>
          </p:nvPr>
        </p:nvGraphicFramePr>
        <p:xfrm>
          <a:off x="1907704" y="2996952"/>
          <a:ext cx="2664296" cy="165100"/>
        </p:xfrm>
        <a:graphic>
          <a:graphicData uri="http://schemas.openxmlformats.org/drawingml/2006/table">
            <a:tbl>
              <a:tblPr/>
              <a:tblGrid>
                <a:gridCol w="1221136"/>
                <a:gridCol w="246694"/>
                <a:gridCol w="1196466"/>
              </a:tblGrid>
              <a:tr h="9309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330.. Lieferant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</a:t>
                      </a:r>
                      <a:r>
                        <a:rPr lang="de-D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Bank </a:t>
                      </a:r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od. 2 Kassa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el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138409"/>
              </p:ext>
            </p:extLst>
          </p:nvPr>
        </p:nvGraphicFramePr>
        <p:xfrm>
          <a:off x="6380212" y="2996952"/>
          <a:ext cx="2664296" cy="177800"/>
        </p:xfrm>
        <a:graphic>
          <a:graphicData uri="http://schemas.openxmlformats.org/drawingml/2006/table">
            <a:tbl>
              <a:tblPr/>
              <a:tblGrid>
                <a:gridCol w="1181339"/>
                <a:gridCol w="201079"/>
                <a:gridCol w="1281878"/>
              </a:tblGrid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</a:t>
                      </a:r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Bank od.</a:t>
                      </a:r>
                      <a:r>
                        <a:rPr lang="de-DE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 Kassa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200.. Kunde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7" name="Tabel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919555"/>
              </p:ext>
            </p:extLst>
          </p:nvPr>
        </p:nvGraphicFramePr>
        <p:xfrm>
          <a:off x="3203848" y="3356992"/>
          <a:ext cx="1397000" cy="165100"/>
        </p:xfrm>
        <a:graphic>
          <a:graphicData uri="http://schemas.openxmlformats.org/drawingml/2006/table">
            <a:tbl>
              <a:tblPr/>
              <a:tblGrid>
                <a:gridCol w="165100"/>
                <a:gridCol w="1231900"/>
              </a:tblGrid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</a:t>
                      </a:r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Bank             97,00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8" name="Tabel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466912"/>
              </p:ext>
            </p:extLst>
          </p:nvPr>
        </p:nvGraphicFramePr>
        <p:xfrm>
          <a:off x="1907704" y="3356992"/>
          <a:ext cx="1257300" cy="165100"/>
        </p:xfrm>
        <a:graphic>
          <a:graphicData uri="http://schemas.openxmlformats.org/drawingml/2006/table">
            <a:tbl>
              <a:tblPr/>
              <a:tblGrid>
                <a:gridCol w="1257300"/>
              </a:tblGrid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330.. </a:t>
                      </a:r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Lieferant   100,-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0" name="Tabelle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492740"/>
              </p:ext>
            </p:extLst>
          </p:nvPr>
        </p:nvGraphicFramePr>
        <p:xfrm>
          <a:off x="3203848" y="3573016"/>
          <a:ext cx="1397000" cy="330200"/>
        </p:xfrm>
        <a:graphic>
          <a:graphicData uri="http://schemas.openxmlformats.org/drawingml/2006/table">
            <a:tbl>
              <a:tblPr/>
              <a:tblGrid>
                <a:gridCol w="165100"/>
                <a:gridCol w="1231900"/>
              </a:tblGrid>
              <a:tr h="152400"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</a:t>
                      </a:r>
                      <a:r>
                        <a:rPr lang="de-DE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Lief.skonto</a:t>
                      </a:r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2,50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</a:t>
                      </a:r>
                      <a:r>
                        <a:rPr lang="de-DE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Vost</a:t>
                      </a:r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0,50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1" name="Tabelle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267548"/>
              </p:ext>
            </p:extLst>
          </p:nvPr>
        </p:nvGraphicFramePr>
        <p:xfrm>
          <a:off x="1907704" y="4221088"/>
          <a:ext cx="2654300" cy="165100"/>
        </p:xfrm>
        <a:graphic>
          <a:graphicData uri="http://schemas.openxmlformats.org/drawingml/2006/table">
            <a:tbl>
              <a:tblPr/>
              <a:tblGrid>
                <a:gridCol w="1257300"/>
                <a:gridCol w="165100"/>
                <a:gridCol w="1231900"/>
              </a:tblGrid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Verzunszinsenaufw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330.. Lieferant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2" name="Tabelle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109786"/>
              </p:ext>
            </p:extLst>
          </p:nvPr>
        </p:nvGraphicFramePr>
        <p:xfrm>
          <a:off x="1907704" y="4437112"/>
          <a:ext cx="2654300" cy="165100"/>
        </p:xfrm>
        <a:graphic>
          <a:graphicData uri="http://schemas.openxmlformats.org/drawingml/2006/table">
            <a:tbl>
              <a:tblPr/>
              <a:tblGrid>
                <a:gridCol w="1257300"/>
                <a:gridCol w="165100"/>
                <a:gridCol w="1231900"/>
              </a:tblGrid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</a:t>
                      </a:r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Mahnspesenaufwand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330.. Lieferant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4" name="Tabelle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188648"/>
              </p:ext>
            </p:extLst>
          </p:nvPr>
        </p:nvGraphicFramePr>
        <p:xfrm>
          <a:off x="1907704" y="4941168"/>
          <a:ext cx="2654300" cy="330200"/>
        </p:xfrm>
        <a:graphic>
          <a:graphicData uri="http://schemas.openxmlformats.org/drawingml/2006/table">
            <a:tbl>
              <a:tblPr/>
              <a:tblGrid>
                <a:gridCol w="1257300"/>
                <a:gridCol w="165100"/>
                <a:gridCol w="1231900"/>
              </a:tblGrid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HW Eins, 0;7;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Verb BK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Vost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5" name="Tabelle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703553"/>
              </p:ext>
            </p:extLst>
          </p:nvPr>
        </p:nvGraphicFramePr>
        <p:xfrm>
          <a:off x="1907704" y="5301208"/>
          <a:ext cx="2654300" cy="165100"/>
        </p:xfrm>
        <a:graphic>
          <a:graphicData uri="http://schemas.openxmlformats.org/drawingml/2006/table">
            <a:tbl>
              <a:tblPr/>
              <a:tblGrid>
                <a:gridCol w="1257300"/>
                <a:gridCol w="165100"/>
                <a:gridCol w="1231900"/>
              </a:tblGrid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Verb BK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Bank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6" name="Tabelle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548034"/>
              </p:ext>
            </p:extLst>
          </p:nvPr>
        </p:nvGraphicFramePr>
        <p:xfrm>
          <a:off x="1907704" y="5805264"/>
          <a:ext cx="2654300" cy="330200"/>
        </p:xfrm>
        <a:graphic>
          <a:graphicData uri="http://schemas.openxmlformats.org/drawingml/2006/table">
            <a:tbl>
              <a:tblPr/>
              <a:tblGrid>
                <a:gridCol w="1257300"/>
                <a:gridCol w="165100"/>
                <a:gridCol w="1231900"/>
              </a:tblGrid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HW Eins, 0;7;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Verb KK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Vost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7" name="Tabelle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01023"/>
              </p:ext>
            </p:extLst>
          </p:nvPr>
        </p:nvGraphicFramePr>
        <p:xfrm>
          <a:off x="1907704" y="6237312"/>
          <a:ext cx="2654300" cy="165100"/>
        </p:xfrm>
        <a:graphic>
          <a:graphicData uri="http://schemas.openxmlformats.org/drawingml/2006/table">
            <a:tbl>
              <a:tblPr/>
              <a:tblGrid>
                <a:gridCol w="1257300"/>
                <a:gridCol w="165100"/>
                <a:gridCol w="1231900"/>
              </a:tblGrid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Verb KK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Bank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8" name="Tabelle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900659"/>
              </p:ext>
            </p:extLst>
          </p:nvPr>
        </p:nvGraphicFramePr>
        <p:xfrm>
          <a:off x="1907704" y="4653136"/>
          <a:ext cx="2664296" cy="165100"/>
        </p:xfrm>
        <a:graphic>
          <a:graphicData uri="http://schemas.openxmlformats.org/drawingml/2006/table">
            <a:tbl>
              <a:tblPr/>
              <a:tblGrid>
                <a:gridCol w="1221136"/>
                <a:gridCol w="246694"/>
                <a:gridCol w="1196466"/>
              </a:tblGrid>
              <a:tr h="4571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330.. Lieferant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</a:t>
                      </a:r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Bank od. 2 Kassa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  <p:sp>
        <p:nvSpPr>
          <p:cNvPr id="79" name="Textfeld 78"/>
          <p:cNvSpPr txBox="1"/>
          <p:nvPr/>
        </p:nvSpPr>
        <p:spPr>
          <a:xfrm>
            <a:off x="0" y="4221088"/>
            <a:ext cx="19095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/>
              <a:t>W</a:t>
            </a:r>
            <a:r>
              <a:rPr lang="de-AT" sz="1000" dirty="0" smtClean="0"/>
              <a:t>enn man </a:t>
            </a:r>
            <a:r>
              <a:rPr lang="de-AT" sz="1000" b="1" dirty="0" smtClean="0"/>
              <a:t>zu spät bezahlt </a:t>
            </a:r>
            <a:r>
              <a:rPr lang="de-AT" sz="1000" dirty="0" smtClean="0"/>
              <a:t>kann es zu </a:t>
            </a:r>
            <a:r>
              <a:rPr lang="de-AT" sz="1000" b="1" dirty="0" smtClean="0"/>
              <a:t>Verzugszinsen</a:t>
            </a:r>
            <a:r>
              <a:rPr lang="de-AT" sz="1000" dirty="0" smtClean="0"/>
              <a:t> und </a:t>
            </a:r>
            <a:r>
              <a:rPr lang="de-AT" sz="1000" b="1" dirty="0" smtClean="0"/>
              <a:t>Mahnspesen</a:t>
            </a:r>
            <a:r>
              <a:rPr lang="de-AT" sz="1000" dirty="0" smtClean="0"/>
              <a:t> kommen.</a:t>
            </a:r>
            <a:endParaRPr lang="de-AT" sz="1000" b="1" dirty="0"/>
          </a:p>
        </p:txBody>
      </p:sp>
      <p:sp>
        <p:nvSpPr>
          <p:cNvPr id="80" name="Textfeld 79"/>
          <p:cNvSpPr txBox="1"/>
          <p:nvPr/>
        </p:nvSpPr>
        <p:spPr>
          <a:xfrm>
            <a:off x="0" y="4941168"/>
            <a:ext cx="1909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Einkäufe mit Bankomatkarte werden auf </a:t>
            </a:r>
            <a:r>
              <a:rPr lang="de-AT" sz="1000" b="1" dirty="0" smtClean="0"/>
              <a:t>Verb. BK</a:t>
            </a:r>
            <a:r>
              <a:rPr lang="de-AT" sz="1000" dirty="0" smtClean="0"/>
              <a:t> gebucht.</a:t>
            </a:r>
            <a:endParaRPr lang="de-AT" sz="1000" b="1" dirty="0"/>
          </a:p>
        </p:txBody>
      </p:sp>
      <p:sp>
        <p:nvSpPr>
          <p:cNvPr id="82" name="Textfeld 81"/>
          <p:cNvSpPr txBox="1"/>
          <p:nvPr/>
        </p:nvSpPr>
        <p:spPr>
          <a:xfrm>
            <a:off x="0" y="5301208"/>
            <a:ext cx="19095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Bei Abbuchung vom Bankkonto:</a:t>
            </a:r>
            <a:endParaRPr lang="de-AT" sz="1000" b="1" dirty="0"/>
          </a:p>
        </p:txBody>
      </p:sp>
      <p:sp>
        <p:nvSpPr>
          <p:cNvPr id="83" name="Textfeld 82"/>
          <p:cNvSpPr txBox="1"/>
          <p:nvPr/>
        </p:nvSpPr>
        <p:spPr>
          <a:xfrm>
            <a:off x="0" y="5733256"/>
            <a:ext cx="1909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Einkäufe mit Kreditkarte werden auf </a:t>
            </a:r>
            <a:r>
              <a:rPr lang="de-AT" sz="1000" b="1" dirty="0" smtClean="0"/>
              <a:t>Verbindlichkeit KK</a:t>
            </a:r>
            <a:r>
              <a:rPr lang="de-AT" sz="1000" dirty="0" smtClean="0"/>
              <a:t> gebucht.</a:t>
            </a:r>
            <a:endParaRPr lang="de-AT" sz="1000" b="1" dirty="0"/>
          </a:p>
        </p:txBody>
      </p:sp>
      <p:sp>
        <p:nvSpPr>
          <p:cNvPr id="84" name="Textfeld 83"/>
          <p:cNvSpPr txBox="1"/>
          <p:nvPr/>
        </p:nvSpPr>
        <p:spPr>
          <a:xfrm>
            <a:off x="0" y="6237312"/>
            <a:ext cx="1909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Ausgleich der Verbindlichkeit gegenüber der KK Gesellschaft</a:t>
            </a:r>
            <a:endParaRPr lang="de-AT" sz="1000" b="1" dirty="0"/>
          </a:p>
        </p:txBody>
      </p:sp>
      <p:graphicFrame>
        <p:nvGraphicFramePr>
          <p:cNvPr id="85" name="Tabelle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600027"/>
              </p:ext>
            </p:extLst>
          </p:nvPr>
        </p:nvGraphicFramePr>
        <p:xfrm>
          <a:off x="6380212" y="3356992"/>
          <a:ext cx="1358900" cy="165100"/>
        </p:xfrm>
        <a:graphic>
          <a:graphicData uri="http://schemas.openxmlformats.org/drawingml/2006/table">
            <a:tbl>
              <a:tblPr/>
              <a:tblGrid>
                <a:gridCol w="1193800"/>
                <a:gridCol w="165100"/>
              </a:tblGrid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</a:t>
                      </a:r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Bank             98,00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6" name="Tabelle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450479"/>
              </p:ext>
            </p:extLst>
          </p:nvPr>
        </p:nvGraphicFramePr>
        <p:xfrm>
          <a:off x="7748364" y="3356992"/>
          <a:ext cx="1295400" cy="165100"/>
        </p:xfrm>
        <a:graphic>
          <a:graphicData uri="http://schemas.openxmlformats.org/drawingml/2006/table">
            <a:tbl>
              <a:tblPr/>
              <a:tblGrid>
                <a:gridCol w="1295400"/>
              </a:tblGrid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200.. </a:t>
                      </a:r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Kunde         100,00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7" name="Tabelle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495206"/>
              </p:ext>
            </p:extLst>
          </p:nvPr>
        </p:nvGraphicFramePr>
        <p:xfrm>
          <a:off x="6372200" y="3573016"/>
          <a:ext cx="1193800" cy="330200"/>
        </p:xfrm>
        <a:graphic>
          <a:graphicData uri="http://schemas.openxmlformats.org/drawingml/2006/table">
            <a:tbl>
              <a:tblPr/>
              <a:tblGrid>
                <a:gridCol w="1193800"/>
              </a:tblGrid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</a:t>
                      </a:r>
                      <a:r>
                        <a:rPr lang="de-DE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Kund.skotno</a:t>
                      </a:r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1,67 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</a:t>
                      </a:r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UST                  0,33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8" name="Tabelle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375869"/>
              </p:ext>
            </p:extLst>
          </p:nvPr>
        </p:nvGraphicFramePr>
        <p:xfrm>
          <a:off x="6380212" y="4221088"/>
          <a:ext cx="2654300" cy="165100"/>
        </p:xfrm>
        <a:graphic>
          <a:graphicData uri="http://schemas.openxmlformats.org/drawingml/2006/table">
            <a:tbl>
              <a:tblPr/>
              <a:tblGrid>
                <a:gridCol w="1193800"/>
                <a:gridCol w="165100"/>
                <a:gridCol w="1295400"/>
              </a:tblGrid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Kunde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Verzungszinsenertrag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9" name="Tabelle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843837"/>
              </p:ext>
            </p:extLst>
          </p:nvPr>
        </p:nvGraphicFramePr>
        <p:xfrm>
          <a:off x="6380212" y="4437112"/>
          <a:ext cx="2654300" cy="165100"/>
        </p:xfrm>
        <a:graphic>
          <a:graphicData uri="http://schemas.openxmlformats.org/drawingml/2006/table">
            <a:tbl>
              <a:tblPr/>
              <a:tblGrid>
                <a:gridCol w="1193800"/>
                <a:gridCol w="165100"/>
                <a:gridCol w="1295400"/>
              </a:tblGrid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Kunde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Mahnspesenerträge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0" name="Tabelle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031591"/>
              </p:ext>
            </p:extLst>
          </p:nvPr>
        </p:nvGraphicFramePr>
        <p:xfrm>
          <a:off x="6380212" y="4941168"/>
          <a:ext cx="2654300" cy="330200"/>
        </p:xfrm>
        <a:graphic>
          <a:graphicData uri="http://schemas.openxmlformats.org/drawingml/2006/table">
            <a:tbl>
              <a:tblPr/>
              <a:tblGrid>
                <a:gridCol w="1193800"/>
                <a:gridCol w="165100"/>
                <a:gridCol w="1295400"/>
              </a:tblGrid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Ford BK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HW Erlöse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UST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1" name="Tabelle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368499"/>
              </p:ext>
            </p:extLst>
          </p:nvPr>
        </p:nvGraphicFramePr>
        <p:xfrm>
          <a:off x="6380212" y="5301208"/>
          <a:ext cx="2654300" cy="165100"/>
        </p:xfrm>
        <a:graphic>
          <a:graphicData uri="http://schemas.openxmlformats.org/drawingml/2006/table">
            <a:tbl>
              <a:tblPr/>
              <a:tblGrid>
                <a:gridCol w="1193800"/>
                <a:gridCol w="165100"/>
                <a:gridCol w="1295400"/>
              </a:tblGrid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Bank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Ford BK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2" name="Tabelle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063036"/>
              </p:ext>
            </p:extLst>
          </p:nvPr>
        </p:nvGraphicFramePr>
        <p:xfrm>
          <a:off x="6380212" y="5517232"/>
          <a:ext cx="2654300" cy="165100"/>
        </p:xfrm>
        <a:graphic>
          <a:graphicData uri="http://schemas.openxmlformats.org/drawingml/2006/table">
            <a:tbl>
              <a:tblPr/>
              <a:tblGrid>
                <a:gridCol w="1193800"/>
                <a:gridCol w="165100"/>
                <a:gridCol w="1295400"/>
              </a:tblGrid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Spesen BK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Bank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3" name="Tabelle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13453"/>
              </p:ext>
            </p:extLst>
          </p:nvPr>
        </p:nvGraphicFramePr>
        <p:xfrm>
          <a:off x="6380212" y="5805264"/>
          <a:ext cx="2654300" cy="330200"/>
        </p:xfrm>
        <a:graphic>
          <a:graphicData uri="http://schemas.openxmlformats.org/drawingml/2006/table">
            <a:tbl>
              <a:tblPr/>
              <a:tblGrid>
                <a:gridCol w="1193800"/>
                <a:gridCol w="165100"/>
                <a:gridCol w="1295400"/>
              </a:tblGrid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Ford KK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HW Erlöse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UST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4" name="Tabelle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122897"/>
              </p:ext>
            </p:extLst>
          </p:nvPr>
        </p:nvGraphicFramePr>
        <p:xfrm>
          <a:off x="7604348" y="6237312"/>
          <a:ext cx="1460500" cy="165100"/>
        </p:xfrm>
        <a:graphic>
          <a:graphicData uri="http://schemas.openxmlformats.org/drawingml/2006/table">
            <a:tbl>
              <a:tblPr/>
              <a:tblGrid>
                <a:gridCol w="165100"/>
                <a:gridCol w="1295400"/>
              </a:tblGrid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Ford KK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5" name="Tabelle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124886"/>
              </p:ext>
            </p:extLst>
          </p:nvPr>
        </p:nvGraphicFramePr>
        <p:xfrm>
          <a:off x="6380212" y="6443216"/>
          <a:ext cx="1193800" cy="330200"/>
        </p:xfrm>
        <a:graphic>
          <a:graphicData uri="http://schemas.openxmlformats.org/drawingml/2006/table">
            <a:tbl>
              <a:tblPr/>
              <a:tblGrid>
                <a:gridCol w="1193800"/>
              </a:tblGrid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Prov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Geb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Vost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6" name="Tabelle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203538"/>
              </p:ext>
            </p:extLst>
          </p:nvPr>
        </p:nvGraphicFramePr>
        <p:xfrm>
          <a:off x="6380212" y="6237312"/>
          <a:ext cx="1193800" cy="165100"/>
        </p:xfrm>
        <a:graphic>
          <a:graphicData uri="http://schemas.openxmlformats.org/drawingml/2006/table">
            <a:tbl>
              <a:tblPr/>
              <a:tblGrid>
                <a:gridCol w="1193800"/>
              </a:tblGrid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Bank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  <p:sp>
        <p:nvSpPr>
          <p:cNvPr id="97" name="Textfeld 96"/>
          <p:cNvSpPr txBox="1"/>
          <p:nvPr/>
        </p:nvSpPr>
        <p:spPr>
          <a:xfrm>
            <a:off x="3059832" y="2996952"/>
            <a:ext cx="2200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>
                <a:latin typeface="Webdings"/>
                <a:ea typeface="Webdings"/>
                <a:cs typeface="Webdings"/>
                <a:sym typeface="Webdings"/>
              </a:rPr>
              <a:t>Θ</a:t>
            </a:r>
            <a:endParaRPr lang="de-DE" sz="1200" dirty="0"/>
          </a:p>
        </p:txBody>
      </p:sp>
      <p:sp>
        <p:nvSpPr>
          <p:cNvPr id="98" name="Textfeld 97"/>
          <p:cNvSpPr txBox="1"/>
          <p:nvPr/>
        </p:nvSpPr>
        <p:spPr>
          <a:xfrm>
            <a:off x="4283968" y="3501008"/>
            <a:ext cx="3000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endParaRPr lang="de-DE" sz="1000" dirty="0"/>
          </a:p>
        </p:txBody>
      </p:sp>
      <p:sp>
        <p:nvSpPr>
          <p:cNvPr id="99" name="Textfeld 98"/>
          <p:cNvSpPr txBox="1"/>
          <p:nvPr/>
        </p:nvSpPr>
        <p:spPr>
          <a:xfrm>
            <a:off x="7244308" y="3501008"/>
            <a:ext cx="2989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de-DE" sz="1000" dirty="0"/>
          </a:p>
        </p:txBody>
      </p:sp>
      <p:sp>
        <p:nvSpPr>
          <p:cNvPr id="100" name="Textfeld 99"/>
          <p:cNvSpPr txBox="1"/>
          <p:nvPr/>
        </p:nvSpPr>
        <p:spPr>
          <a:xfrm>
            <a:off x="4716016" y="3284984"/>
            <a:ext cx="15841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b="1" dirty="0" smtClean="0"/>
              <a:t>Kundenskonto</a:t>
            </a:r>
            <a:r>
              <a:rPr lang="de-AT" sz="1000" dirty="0" smtClean="0"/>
              <a:t> (für den Kunden wenn er früher bezahlt)</a:t>
            </a:r>
            <a:endParaRPr lang="de-AT" sz="1000" b="1" dirty="0"/>
          </a:p>
        </p:txBody>
      </p:sp>
      <p:sp>
        <p:nvSpPr>
          <p:cNvPr id="101" name="Textfeld 100"/>
          <p:cNvSpPr txBox="1"/>
          <p:nvPr/>
        </p:nvSpPr>
        <p:spPr>
          <a:xfrm>
            <a:off x="4716016" y="4077072"/>
            <a:ext cx="1742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Verzugszinsen u. Mahn-spesen die Kunden bei Zahlungsverzögerungen verrechnet werden:</a:t>
            </a:r>
            <a:endParaRPr lang="de-AT" sz="1000" b="1" dirty="0"/>
          </a:p>
        </p:txBody>
      </p:sp>
      <p:sp>
        <p:nvSpPr>
          <p:cNvPr id="102" name="Textfeld 101"/>
          <p:cNvSpPr txBox="1"/>
          <p:nvPr/>
        </p:nvSpPr>
        <p:spPr>
          <a:xfrm>
            <a:off x="4716016" y="4869160"/>
            <a:ext cx="15841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Bei Verkäufen mit BK Forderung </a:t>
            </a:r>
            <a:r>
              <a:rPr lang="de-AT" sz="1000" dirty="0" err="1" smtClean="0"/>
              <a:t>ggü</a:t>
            </a:r>
            <a:r>
              <a:rPr lang="de-AT" sz="1000" dirty="0" smtClean="0"/>
              <a:t>. Kartengesellschaft...</a:t>
            </a:r>
          </a:p>
          <a:p>
            <a:endParaRPr lang="de-AT" sz="1000" b="1" dirty="0" smtClean="0"/>
          </a:p>
          <a:p>
            <a:r>
              <a:rPr lang="de-AT" sz="1000" dirty="0" smtClean="0"/>
              <a:t>Gebühren für BK</a:t>
            </a:r>
            <a:endParaRPr lang="de-AT" sz="1000" dirty="0"/>
          </a:p>
        </p:txBody>
      </p:sp>
      <p:sp>
        <p:nvSpPr>
          <p:cNvPr id="103" name="Textfeld 102"/>
          <p:cNvSpPr txBox="1"/>
          <p:nvPr/>
        </p:nvSpPr>
        <p:spPr>
          <a:xfrm>
            <a:off x="4716015" y="5733256"/>
            <a:ext cx="1663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Forderung bei KK-Verkäufen </a:t>
            </a:r>
            <a:r>
              <a:rPr lang="de-AT" sz="1000" dirty="0" err="1" smtClean="0"/>
              <a:t>ggü</a:t>
            </a:r>
            <a:r>
              <a:rPr lang="de-AT" sz="1000" dirty="0" smtClean="0"/>
              <a:t>. der </a:t>
            </a:r>
            <a:r>
              <a:rPr lang="de-AT" sz="1000" b="1" dirty="0" smtClean="0"/>
              <a:t>Kartengesellschaft</a:t>
            </a:r>
            <a:endParaRPr lang="de-AT" sz="1000" b="1" dirty="0"/>
          </a:p>
        </p:txBody>
      </p:sp>
      <p:sp>
        <p:nvSpPr>
          <p:cNvPr id="104" name="Textfeld 103"/>
          <p:cNvSpPr txBox="1"/>
          <p:nvPr/>
        </p:nvSpPr>
        <p:spPr>
          <a:xfrm>
            <a:off x="4716016" y="6164426"/>
            <a:ext cx="1742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Ausgleich: KK ges. zieht sich </a:t>
            </a:r>
            <a:r>
              <a:rPr lang="de-AT" sz="1000" b="1" dirty="0" smtClean="0"/>
              <a:t>Provision und Buchungsgebühr </a:t>
            </a:r>
            <a:r>
              <a:rPr lang="de-AT" sz="1000" dirty="0" smtClean="0"/>
              <a:t>ab, diese unterliegen UST</a:t>
            </a:r>
            <a:endParaRPr lang="de-AT" sz="1000" dirty="0"/>
          </a:p>
        </p:txBody>
      </p:sp>
      <p:sp>
        <p:nvSpPr>
          <p:cNvPr id="105" name="Textfeld 104"/>
          <p:cNvSpPr txBox="1"/>
          <p:nvPr/>
        </p:nvSpPr>
        <p:spPr>
          <a:xfrm>
            <a:off x="-23440" y="764704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b="1" dirty="0" smtClean="0"/>
              <a:t>1) Buchungsregeln &amp; Konten</a:t>
            </a:r>
            <a:endParaRPr lang="de-AT" sz="1200" b="1" dirty="0"/>
          </a:p>
        </p:txBody>
      </p:sp>
      <p:pic>
        <p:nvPicPr>
          <p:cNvPr id="106" name="Bild 10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71800" y="836712"/>
            <a:ext cx="1571760" cy="576064"/>
          </a:xfrm>
          <a:prstGeom prst="rect">
            <a:avLst/>
          </a:prstGeom>
        </p:spPr>
      </p:pic>
      <p:pic>
        <p:nvPicPr>
          <p:cNvPr id="107" name="Bild 10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12160" y="836712"/>
            <a:ext cx="2102553" cy="576064"/>
          </a:xfrm>
          <a:prstGeom prst="rect">
            <a:avLst/>
          </a:prstGeom>
        </p:spPr>
      </p:pic>
      <p:cxnSp>
        <p:nvCxnSpPr>
          <p:cNvPr id="108" name="Gerade Verbindung mit Pfeil 107"/>
          <p:cNvCxnSpPr/>
          <p:nvPr/>
        </p:nvCxnSpPr>
        <p:spPr>
          <a:xfrm flipH="1" flipV="1">
            <a:off x="6948264" y="908720"/>
            <a:ext cx="288032" cy="432048"/>
          </a:xfrm>
          <a:prstGeom prst="straightConnector1">
            <a:avLst/>
          </a:prstGeom>
          <a:ln w="6350" cmpd="sng"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Rechteck 108"/>
          <p:cNvSpPr/>
          <p:nvPr/>
        </p:nvSpPr>
        <p:spPr>
          <a:xfrm>
            <a:off x="2699792" y="764704"/>
            <a:ext cx="5472608" cy="64807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0" name="Textfeld 109"/>
          <p:cNvSpPr txBox="1"/>
          <p:nvPr/>
        </p:nvSpPr>
        <p:spPr>
          <a:xfrm>
            <a:off x="4283968" y="3284984"/>
            <a:ext cx="24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>
                <a:solidFill>
                  <a:srgbClr val="FF0000"/>
                </a:solidFill>
              </a:rPr>
              <a:t>1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11" name="Textfeld 110"/>
          <p:cNvSpPr txBox="1"/>
          <p:nvPr/>
        </p:nvSpPr>
        <p:spPr>
          <a:xfrm>
            <a:off x="1979712" y="3356992"/>
            <a:ext cx="149612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>
                <a:solidFill>
                  <a:srgbClr val="FF0000"/>
                </a:solidFill>
              </a:rPr>
              <a:t>                                   2</a:t>
            </a:r>
          </a:p>
          <a:p>
            <a:r>
              <a:rPr lang="de-DE" sz="1000" dirty="0" smtClean="0">
                <a:solidFill>
                  <a:srgbClr val="FF0000"/>
                </a:solidFill>
              </a:rPr>
              <a:t>z.B. Betrag von 1/97*100 </a:t>
            </a:r>
          </a:p>
          <a:p>
            <a:r>
              <a:rPr lang="de-DE" sz="1000" dirty="0" smtClean="0">
                <a:solidFill>
                  <a:srgbClr val="FF0000"/>
                </a:solidFill>
              </a:rPr>
              <a:t>bei 3% Skonto</a:t>
            </a:r>
            <a:endParaRPr lang="de-DE" sz="1000" dirty="0">
              <a:solidFill>
                <a:srgbClr val="FF0000"/>
              </a:solidFill>
            </a:endParaRPr>
          </a:p>
        </p:txBody>
      </p:sp>
      <p:sp>
        <p:nvSpPr>
          <p:cNvPr id="112" name="Textfeld 111"/>
          <p:cNvSpPr txBox="1"/>
          <p:nvPr/>
        </p:nvSpPr>
        <p:spPr>
          <a:xfrm>
            <a:off x="3635896" y="3645024"/>
            <a:ext cx="11085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>
                <a:solidFill>
                  <a:srgbClr val="FF0000"/>
                </a:solidFill>
              </a:rPr>
              <a:t>                            3</a:t>
            </a:r>
          </a:p>
          <a:p>
            <a:r>
              <a:rPr lang="de-DE" sz="1000" dirty="0" smtClean="0">
                <a:solidFill>
                  <a:srgbClr val="FF0000"/>
                </a:solidFill>
              </a:rPr>
              <a:t>Differenz in Netto </a:t>
            </a:r>
            <a:endParaRPr lang="de-DE" sz="1000" dirty="0">
              <a:solidFill>
                <a:srgbClr val="FF0000"/>
              </a:solidFill>
            </a:endParaRPr>
          </a:p>
          <a:p>
            <a:r>
              <a:rPr lang="de-DE" sz="1000" dirty="0" smtClean="0">
                <a:solidFill>
                  <a:srgbClr val="FF0000"/>
                </a:solidFill>
              </a:rPr>
              <a:t>und Steuer</a:t>
            </a:r>
            <a:endParaRPr lang="de-DE" sz="1000" dirty="0">
              <a:solidFill>
                <a:srgbClr val="FF0000"/>
              </a:solidFill>
            </a:endParaRPr>
          </a:p>
        </p:txBody>
      </p:sp>
      <p:sp>
        <p:nvSpPr>
          <p:cNvPr id="113" name="Textfeld 112"/>
          <p:cNvSpPr txBox="1"/>
          <p:nvPr/>
        </p:nvSpPr>
        <p:spPr>
          <a:xfrm>
            <a:off x="7164288" y="3284984"/>
            <a:ext cx="24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>
                <a:solidFill>
                  <a:srgbClr val="FF0000"/>
                </a:solidFill>
              </a:rPr>
              <a:t>1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14" name="Textfeld 113"/>
          <p:cNvSpPr txBox="1"/>
          <p:nvPr/>
        </p:nvSpPr>
        <p:spPr>
          <a:xfrm>
            <a:off x="7623018" y="3429000"/>
            <a:ext cx="152098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>
                <a:solidFill>
                  <a:srgbClr val="FF0000"/>
                </a:solidFill>
              </a:rPr>
              <a:t>                                      2: </a:t>
            </a:r>
          </a:p>
          <a:p>
            <a:r>
              <a:rPr lang="de-DE" sz="1000" dirty="0" smtClean="0">
                <a:solidFill>
                  <a:srgbClr val="FF0000"/>
                </a:solidFill>
              </a:rPr>
              <a:t>z.B. Betrag von 1/98*100</a:t>
            </a:r>
          </a:p>
          <a:p>
            <a:r>
              <a:rPr lang="de-DE" sz="1000" dirty="0" smtClean="0">
                <a:solidFill>
                  <a:srgbClr val="FF0000"/>
                </a:solidFill>
              </a:rPr>
              <a:t>bei 2% Skonto</a:t>
            </a:r>
            <a:endParaRPr lang="de-DE" sz="1000" dirty="0">
              <a:solidFill>
                <a:srgbClr val="FF0000"/>
              </a:solidFill>
            </a:endParaRPr>
          </a:p>
        </p:txBody>
      </p:sp>
      <p:graphicFrame>
        <p:nvGraphicFramePr>
          <p:cNvPr id="116" name="Tabelle 1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918927"/>
              </p:ext>
            </p:extLst>
          </p:nvPr>
        </p:nvGraphicFramePr>
        <p:xfrm>
          <a:off x="6372200" y="4653136"/>
          <a:ext cx="2664296" cy="177800"/>
        </p:xfrm>
        <a:graphic>
          <a:graphicData uri="http://schemas.openxmlformats.org/drawingml/2006/table">
            <a:tbl>
              <a:tblPr/>
              <a:tblGrid>
                <a:gridCol w="1181339"/>
                <a:gridCol w="201079"/>
                <a:gridCol w="1281878"/>
              </a:tblGrid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</a:t>
                      </a:r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Bank od.</a:t>
                      </a:r>
                      <a:r>
                        <a:rPr lang="de-DE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 Kassa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200.. Kunde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  <p:sp>
        <p:nvSpPr>
          <p:cNvPr id="117" name="Textfeld 116"/>
          <p:cNvSpPr txBox="1"/>
          <p:nvPr/>
        </p:nvSpPr>
        <p:spPr>
          <a:xfrm>
            <a:off x="8748464" y="6237312"/>
            <a:ext cx="24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>
                <a:solidFill>
                  <a:srgbClr val="FF0000"/>
                </a:solidFill>
              </a:rPr>
              <a:t>1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18" name="Textfeld 117"/>
          <p:cNvSpPr txBox="1"/>
          <p:nvPr/>
        </p:nvSpPr>
        <p:spPr>
          <a:xfrm>
            <a:off x="7020272" y="6381328"/>
            <a:ext cx="20344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>
                <a:solidFill>
                  <a:srgbClr val="FF0000"/>
                </a:solidFill>
              </a:rPr>
              <a:t>2</a:t>
            </a:r>
            <a:r>
              <a:rPr lang="de-DE" sz="1000" dirty="0" smtClean="0">
                <a:solidFill>
                  <a:srgbClr val="FF0000"/>
                </a:solidFill>
              </a:rPr>
              <a:t> (lt. Angabe: %Satz von 1 + Betrag)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19" name="Textfeld 118"/>
          <p:cNvSpPr txBox="1"/>
          <p:nvPr/>
        </p:nvSpPr>
        <p:spPr>
          <a:xfrm>
            <a:off x="7092280" y="6611779"/>
            <a:ext cx="7069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>
                <a:solidFill>
                  <a:srgbClr val="FF0000"/>
                </a:solidFill>
              </a:rPr>
              <a:t>3</a:t>
            </a:r>
            <a:r>
              <a:rPr lang="de-DE" sz="1000" dirty="0" smtClean="0">
                <a:solidFill>
                  <a:srgbClr val="FF0000"/>
                </a:solidFill>
              </a:rPr>
              <a:t> (2*20%)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20" name="Textfeld 119"/>
          <p:cNvSpPr txBox="1"/>
          <p:nvPr/>
        </p:nvSpPr>
        <p:spPr>
          <a:xfrm>
            <a:off x="7020272" y="6165304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>
                <a:solidFill>
                  <a:srgbClr val="FF0000"/>
                </a:solidFill>
              </a:rPr>
              <a:t>4 (=1-2-3)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21" name="Textfeld 120"/>
          <p:cNvSpPr txBox="1"/>
          <p:nvPr/>
        </p:nvSpPr>
        <p:spPr>
          <a:xfrm>
            <a:off x="6588224" y="3645024"/>
            <a:ext cx="20202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>
                <a:solidFill>
                  <a:srgbClr val="FF0000"/>
                </a:solidFill>
              </a:rPr>
              <a:t>                            3</a:t>
            </a:r>
          </a:p>
          <a:p>
            <a:r>
              <a:rPr lang="de-DE" sz="1000" dirty="0" smtClean="0">
                <a:solidFill>
                  <a:srgbClr val="FF0000"/>
                </a:solidFill>
              </a:rPr>
              <a:t>Differenz in Netto </a:t>
            </a:r>
            <a:endParaRPr lang="de-DE" sz="1000" dirty="0">
              <a:solidFill>
                <a:srgbClr val="FF0000"/>
              </a:solidFill>
            </a:endParaRPr>
          </a:p>
          <a:p>
            <a:r>
              <a:rPr lang="de-DE" sz="1000" dirty="0" smtClean="0">
                <a:solidFill>
                  <a:srgbClr val="FF0000"/>
                </a:solidFill>
              </a:rPr>
              <a:t>und Steuer /120*100, und /120*20</a:t>
            </a:r>
            <a:endParaRPr lang="de-DE" sz="1000" dirty="0">
              <a:solidFill>
                <a:srgbClr val="FF0000"/>
              </a:solidFill>
            </a:endParaRPr>
          </a:p>
        </p:txBody>
      </p:sp>
      <p:cxnSp>
        <p:nvCxnSpPr>
          <p:cNvPr id="123" name="Gerade Verbindung 122"/>
          <p:cNvCxnSpPr/>
          <p:nvPr/>
        </p:nvCxnSpPr>
        <p:spPr>
          <a:xfrm>
            <a:off x="251520" y="3212976"/>
            <a:ext cx="878497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Gerade Verbindung 124"/>
          <p:cNvCxnSpPr/>
          <p:nvPr/>
        </p:nvCxnSpPr>
        <p:spPr>
          <a:xfrm>
            <a:off x="359024" y="4149080"/>
            <a:ext cx="878497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Gerade Verbindung 125"/>
          <p:cNvCxnSpPr/>
          <p:nvPr/>
        </p:nvCxnSpPr>
        <p:spPr>
          <a:xfrm>
            <a:off x="359024" y="4941168"/>
            <a:ext cx="878497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Gerade Verbindung 126"/>
          <p:cNvCxnSpPr/>
          <p:nvPr/>
        </p:nvCxnSpPr>
        <p:spPr>
          <a:xfrm>
            <a:off x="359024" y="5733256"/>
            <a:ext cx="878497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567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6" grpId="0" animBg="1"/>
      <p:bldP spid="27" grpId="0" animBg="1"/>
      <p:bldP spid="29" grpId="0" animBg="1"/>
      <p:bldP spid="30" grpId="0" animBg="1"/>
      <p:bldP spid="97" grpId="0"/>
      <p:bldP spid="98" grpId="0"/>
      <p:bldP spid="99" grpId="0"/>
      <p:bldP spid="110" grpId="0"/>
      <p:bldP spid="111" grpId="0"/>
      <p:bldP spid="112" grpId="0"/>
      <p:bldP spid="113" grpId="0"/>
      <p:bldP spid="114" grpId="0"/>
      <p:bldP spid="117" grpId="0"/>
      <p:bldP spid="118" grpId="0"/>
      <p:bldP spid="119" grpId="0"/>
      <p:bldP spid="120" grpId="0"/>
      <p:bldP spid="121" grpId="0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556</Words>
  <Application>Microsoft Macintosh PowerPoint</Application>
  <PresentationFormat>Bildschirmpräsentation (4:3)</PresentationFormat>
  <Paragraphs>125</Paragraphs>
  <Slides>1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Larissa</vt:lpstr>
      <vt:lpstr>PowerPoint-Präsentation</vt:lpstr>
    </vt:vector>
  </TitlesOfParts>
  <Company>MyCompany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Marina</dc:creator>
  <cp:lastModifiedBy>werner holzheu</cp:lastModifiedBy>
  <cp:revision>64</cp:revision>
  <dcterms:created xsi:type="dcterms:W3CDTF">2016-04-20T06:25:58Z</dcterms:created>
  <dcterms:modified xsi:type="dcterms:W3CDTF">2017-10-28T11:39:01Z</dcterms:modified>
</cp:coreProperties>
</file>