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270" r:id="rId4"/>
    <p:sldId id="265" r:id="rId5"/>
    <p:sldId id="264" r:id="rId6"/>
    <p:sldId id="276" r:id="rId7"/>
    <p:sldId id="277" r:id="rId8"/>
    <p:sldId id="261" r:id="rId9"/>
    <p:sldId id="269" r:id="rId10"/>
    <p:sldId id="263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36" autoAdjust="0"/>
  </p:normalViewPr>
  <p:slideViewPr>
    <p:cSldViewPr snapToGrid="0" snapToObjects="1">
      <p:cViewPr>
        <p:scale>
          <a:sx n="100" d="100"/>
          <a:sy n="100" d="100"/>
        </p:scale>
        <p:origin x="-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92CD-875B-BD40-BDF2-66724DCDAC00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9431-7456-EF4C-B26D-8C614EAA43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0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6291-9446-424E-A5C9-D69227BE1EAB}" type="datetimeFigureOut">
              <a:rPr lang="de-DE" smtClean="0"/>
              <a:t>09.04.18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B9F9-306E-AD46-8DD9-3B8A20FDE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CB9F9-306E-AD46-8DD9-3B8A20FDE06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522335-2EAC-9D44-8192-4A01D2E71A48}" type="slidenum">
              <a:rPr lang="de-DE" sz="1200">
                <a:latin typeface="Times New Roman" charset="0"/>
              </a:rPr>
              <a:pPr/>
              <a:t>5</a:t>
            </a:fld>
            <a:endParaRPr lang="de-DE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A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Montag, 9. April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Montag, 9. April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2234" y="1237129"/>
            <a:ext cx="8098618" cy="1927225"/>
          </a:xfrm>
        </p:spPr>
        <p:txBody>
          <a:bodyPr/>
          <a:lstStyle/>
          <a:p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>Auslandsgeschäfte:</a:t>
            </a:r>
            <a:br>
              <a:rPr lang="de-DE" sz="2800" b="1" dirty="0" smtClean="0"/>
            </a:br>
            <a:r>
              <a:rPr lang="de-DE" sz="2800" b="1" dirty="0" smtClean="0"/>
              <a:t>Verkaufen und Einkaufen im Ausland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Abrechnung von Fremdwährungen</a:t>
            </a:r>
            <a:br>
              <a:rPr lang="de-DE" sz="2800" dirty="0" smtClean="0"/>
            </a:br>
            <a:r>
              <a:rPr lang="de-DE" sz="2800" dirty="0" smtClean="0"/>
              <a:t>Verbuchung von</a:t>
            </a:r>
            <a:br>
              <a:rPr lang="de-DE" sz="2800" dirty="0" smtClean="0"/>
            </a:br>
            <a:r>
              <a:rPr lang="de-DE" sz="2800" dirty="0" smtClean="0"/>
              <a:t>Auslandsgeschäften (inkl. UST)</a:t>
            </a:r>
            <a:endParaRPr lang="de-DE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702234" y="3505200"/>
            <a:ext cx="6384365" cy="1752600"/>
          </a:xfrm>
        </p:spPr>
        <p:txBody>
          <a:bodyPr/>
          <a:lstStyle/>
          <a:p>
            <a:r>
              <a:rPr lang="de-DE" dirty="0" smtClean="0"/>
              <a:t>3 HLW</a:t>
            </a:r>
          </a:p>
          <a:p>
            <a:endParaRPr lang="de-DE" dirty="0"/>
          </a:p>
          <a:p>
            <a:r>
              <a:rPr lang="de-DE" dirty="0" smtClean="0"/>
              <a:t>W. Holzheu</a:t>
            </a:r>
          </a:p>
        </p:txBody>
      </p:sp>
    </p:spTree>
    <p:extLst>
      <p:ext uri="{BB962C8B-B14F-4D97-AF65-F5344CB8AC3E}">
        <p14:creationId xmlns:p14="http://schemas.microsoft.com/office/powerpoint/2010/main" val="382462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70628"/>
              </p:ext>
            </p:extLst>
          </p:nvPr>
        </p:nvGraphicFramePr>
        <p:xfrm>
          <a:off x="149945" y="793382"/>
          <a:ext cx="8889469" cy="5954484"/>
        </p:xfrm>
        <a:graphic>
          <a:graphicData uri="http://schemas.openxmlformats.org/drawingml/2006/table">
            <a:tbl>
              <a:tblPr/>
              <a:tblGrid>
                <a:gridCol w="59728"/>
                <a:gridCol w="1095007"/>
                <a:gridCol w="1383691"/>
                <a:gridCol w="109500"/>
                <a:gridCol w="1493192"/>
                <a:gridCol w="49773"/>
                <a:gridCol w="149320"/>
                <a:gridCol w="59728"/>
                <a:gridCol w="995461"/>
                <a:gridCol w="1692284"/>
                <a:gridCol w="139365"/>
                <a:gridCol w="1602692"/>
                <a:gridCol w="59728"/>
              </a:tblGrid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zu Kund.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Vost ig Erwerbe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Ausgfr 0%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Rechnungsausgleich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Import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Fremdwährungsgew.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5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2" marR="8532" marT="8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65411" y="400429"/>
            <a:ext cx="6843060" cy="39295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b="1" dirty="0" smtClean="0"/>
              <a:t>Zusammenfassung: Buchungen bei Auslandsgeschäften / UST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3337098" cy="51181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98" y="977900"/>
            <a:ext cx="2924002" cy="42164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977899"/>
            <a:ext cx="2884212" cy="42907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5588" y="3848100"/>
            <a:ext cx="1989912" cy="13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848100" y="5118100"/>
            <a:ext cx="20828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Bankkundensicht:</a:t>
            </a:r>
          </a:p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Einkauf </a:t>
            </a:r>
            <a:r>
              <a:rPr lang="de-DE" sz="1000" dirty="0" smtClean="0">
                <a:solidFill>
                  <a:schemeClr val="tx1"/>
                </a:solidFill>
              </a:rPr>
              <a:t>von Devisen</a:t>
            </a:r>
          </a:p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Niedriger Kurs </a:t>
            </a:r>
            <a:r>
              <a:rPr lang="de-DE" sz="1000" dirty="0" smtClean="0">
                <a:solidFill>
                  <a:schemeClr val="tx1"/>
                </a:solidFill>
              </a:rPr>
              <a:t>(1,172)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100.000 €*1,172=117.200 CHF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733624" y="5118100"/>
            <a:ext cx="2259288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Bankkundensicht:</a:t>
            </a:r>
          </a:p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Verkauf </a:t>
            </a:r>
            <a:r>
              <a:rPr lang="de-DE" sz="1000" dirty="0" smtClean="0">
                <a:solidFill>
                  <a:schemeClr val="tx1"/>
                </a:solidFill>
              </a:rPr>
              <a:t>von Devisen</a:t>
            </a:r>
          </a:p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Hoher Kurs </a:t>
            </a:r>
            <a:r>
              <a:rPr lang="de-DE" sz="1000" dirty="0" smtClean="0">
                <a:solidFill>
                  <a:schemeClr val="tx1"/>
                </a:solidFill>
              </a:rPr>
              <a:t>(1,186)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117.200 CHF / 1,186= 98.819,56 €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6500"/>
            <a:ext cx="2737001" cy="18415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001" y="812800"/>
            <a:ext cx="687529" cy="36106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" y="1072261"/>
            <a:ext cx="622300" cy="425909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>
            <a:off x="2209800" y="1498170"/>
            <a:ext cx="1841500" cy="3518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424530" y="384433"/>
            <a:ext cx="328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1) </a:t>
            </a:r>
            <a:r>
              <a:rPr lang="de-DE" sz="1200" b="1" dirty="0" err="1" smtClean="0"/>
              <a:t>Bsp</a:t>
            </a:r>
            <a:r>
              <a:rPr lang="de-DE" sz="1200" b="1" dirty="0" smtClean="0"/>
              <a:t>: Umtausch von 100.000 € Buchgeld </a:t>
            </a:r>
          </a:p>
          <a:p>
            <a:r>
              <a:rPr lang="de-DE" sz="1200" b="1" dirty="0" smtClean="0"/>
              <a:t>in CHF: </a:t>
            </a:r>
            <a:r>
              <a:rPr lang="de-DE" sz="1200" b="1" dirty="0" smtClean="0">
                <a:solidFill>
                  <a:srgbClr val="FF0000"/>
                </a:solidFill>
              </a:rPr>
              <a:t>Wie viele CHF </a:t>
            </a:r>
            <a:r>
              <a:rPr lang="de-DE" sz="1200" b="1" dirty="0" smtClean="0"/>
              <a:t>bekommt man?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02928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26" y="338379"/>
            <a:ext cx="8811758" cy="358394"/>
          </a:xfrm>
        </p:spPr>
        <p:txBody>
          <a:bodyPr>
            <a:noAutofit/>
          </a:bodyPr>
          <a:lstStyle/>
          <a:p>
            <a:pPr algn="ctr"/>
            <a:r>
              <a:rPr lang="de-DE" sz="2000" b="1" dirty="0" smtClean="0"/>
              <a:t>Abrechnungen von Fremdwährungen mit 4 Fragen!</a:t>
            </a:r>
            <a:endParaRPr lang="de-DE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2682906" y="1672468"/>
            <a:ext cx="3127632" cy="56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Valuten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Bargeld (Münzen, Banknoten)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65080" y="1672467"/>
            <a:ext cx="3058408" cy="563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Devisen</a:t>
            </a:r>
          </a:p>
          <a:p>
            <a:pPr algn="ctr"/>
            <a:r>
              <a:rPr lang="de-DE" sz="1200" dirty="0" smtClean="0">
                <a:solidFill>
                  <a:srgbClr val="292934"/>
                </a:solidFill>
              </a:rPr>
              <a:t>Buchgeld</a:t>
            </a:r>
          </a:p>
        </p:txBody>
      </p:sp>
      <p:sp>
        <p:nvSpPr>
          <p:cNvPr id="7" name="Rechteck 6"/>
          <p:cNvSpPr/>
          <p:nvPr/>
        </p:nvSpPr>
        <p:spPr>
          <a:xfrm>
            <a:off x="6065080" y="3508652"/>
            <a:ext cx="2948972" cy="162567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hoher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(Ankaufskurs, Geldkurs)</a:t>
            </a:r>
          </a:p>
          <a:p>
            <a:pPr algn="ctr"/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kauft FW und zahlt EUR aus (schreibt gut)</a:t>
            </a:r>
            <a:endParaRPr lang="de-DE" sz="12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erhält weniger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- Provision/Spesen werden einbehalten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ins  Ausland(FW-Forderung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682906" y="3453080"/>
            <a:ext cx="3127632" cy="1681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Aus Bankkundensicht: niedrigerer Kurs </a:t>
            </a:r>
          </a:p>
          <a:p>
            <a:pPr algn="ctr"/>
            <a:r>
              <a:rPr lang="de-DE" sz="1200" b="1" dirty="0" smtClean="0">
                <a:solidFill>
                  <a:srgbClr val="292934"/>
                </a:solidFill>
              </a:rPr>
              <a:t>(Briefkurs)</a:t>
            </a:r>
          </a:p>
          <a:p>
            <a:pPr algn="ctr"/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Bank verkauft FW und erhält dafür EUR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Kunde zahlt mehr </a:t>
            </a: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+ Provision/Spesen</a:t>
            </a:r>
            <a:endParaRPr lang="de-DE" sz="1600" dirty="0">
              <a:solidFill>
                <a:srgbClr val="292934"/>
              </a:solidFill>
            </a:endParaRPr>
          </a:p>
          <a:p>
            <a:pPr algn="ctr"/>
            <a:r>
              <a:rPr lang="de-DE" sz="1000" dirty="0" smtClean="0">
                <a:solidFill>
                  <a:srgbClr val="292934"/>
                </a:solidFill>
              </a:rPr>
              <a:t>Bei Lieferung aus dem Ausland (FW-Verbindlichkeit)</a:t>
            </a:r>
            <a:endParaRPr lang="de-DE" sz="1000" dirty="0">
              <a:solidFill>
                <a:srgbClr val="29293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82906" y="2544831"/>
            <a:ext cx="3127632" cy="56370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kauft </a:t>
            </a:r>
            <a:r>
              <a:rPr lang="de-DE" sz="1200" b="1" dirty="0" smtClean="0">
                <a:solidFill>
                  <a:srgbClr val="292934"/>
                </a:solidFill>
              </a:rPr>
              <a:t>FW </a:t>
            </a:r>
            <a:r>
              <a:rPr lang="de-DE" sz="1200" dirty="0" smtClean="0">
                <a:solidFill>
                  <a:srgbClr val="292934"/>
                </a:solidFill>
              </a:rPr>
              <a:t>(Bank verkauft)</a:t>
            </a:r>
            <a:endParaRPr lang="de-DE" sz="1200" dirty="0">
              <a:solidFill>
                <a:srgbClr val="29293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065080" y="2544831"/>
            <a:ext cx="2953802" cy="5637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Kunde verkauft </a:t>
            </a:r>
            <a:r>
              <a:rPr lang="de-DE" sz="1200" b="1" dirty="0" smtClean="0">
                <a:solidFill>
                  <a:schemeClr val="tx1"/>
                </a:solidFill>
              </a:rPr>
              <a:t>FW </a:t>
            </a:r>
            <a:r>
              <a:rPr lang="de-DE" sz="1200" dirty="0" smtClean="0">
                <a:solidFill>
                  <a:schemeClr val="tx1"/>
                </a:solidFill>
              </a:rPr>
              <a:t>(Bank kauft)</a:t>
            </a:r>
          </a:p>
        </p:txBody>
      </p:sp>
      <p:sp>
        <p:nvSpPr>
          <p:cNvPr id="3" name="Pfeil nach unten 2"/>
          <p:cNvSpPr/>
          <p:nvPr/>
        </p:nvSpPr>
        <p:spPr>
          <a:xfrm>
            <a:off x="3332932" y="308860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985618" y="3144798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682906" y="5537642"/>
            <a:ext cx="3127632" cy="1152275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700" dirty="0" smtClean="0">
                <a:solidFill>
                  <a:srgbClr val="FF0000"/>
                </a:solidFill>
              </a:rPr>
              <a:t>Kurs </a:t>
            </a:r>
            <a:r>
              <a:rPr lang="de-DE" sz="700" dirty="0" err="1" smtClean="0">
                <a:solidFill>
                  <a:srgbClr val="FF0000"/>
                </a:solidFill>
              </a:rPr>
              <a:t>nied</a:t>
            </a:r>
            <a:r>
              <a:rPr lang="de-DE" sz="7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+ Provision (Spesen)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065080" y="5537642"/>
            <a:ext cx="2948971" cy="11522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FW Betrag / (V/D) </a:t>
            </a:r>
            <a:r>
              <a:rPr lang="de-DE" sz="800" dirty="0" smtClean="0">
                <a:solidFill>
                  <a:srgbClr val="FF0000"/>
                </a:solidFill>
              </a:rPr>
              <a:t>,</a:t>
            </a:r>
            <a:r>
              <a:rPr lang="de-DE" sz="700" dirty="0" smtClean="0">
                <a:solidFill>
                  <a:srgbClr val="FF0000"/>
                </a:solidFill>
              </a:rPr>
              <a:t> Kurs hoch </a:t>
            </a:r>
          </a:p>
          <a:p>
            <a:pPr lvl="2"/>
            <a:r>
              <a:rPr lang="de-DE" sz="1200" u="sng" dirty="0" smtClean="0">
                <a:solidFill>
                  <a:srgbClr val="FF0000"/>
                </a:solidFill>
              </a:rPr>
              <a:t>- Spesen (Provision)   </a:t>
            </a:r>
          </a:p>
          <a:p>
            <a:pPr lvl="2"/>
            <a:r>
              <a:rPr lang="de-DE" sz="1200" dirty="0" smtClean="0">
                <a:solidFill>
                  <a:srgbClr val="FF0000"/>
                </a:solidFill>
              </a:rPr>
              <a:t>= Abrechnungsbetrag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486" y="1886481"/>
            <a:ext cx="136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Valuten </a:t>
            </a:r>
          </a:p>
          <a:p>
            <a:r>
              <a:rPr lang="de-DE" sz="1200" b="1" dirty="0" smtClean="0"/>
              <a:t>    oder Devisen</a:t>
            </a:r>
            <a:endParaRPr lang="de-DE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6684" y="2671646"/>
            <a:ext cx="175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3) Kauft der Kunde</a:t>
            </a:r>
          </a:p>
          <a:p>
            <a:r>
              <a:rPr lang="de-DE" sz="1200" b="1" dirty="0" smtClean="0"/>
              <a:t>    oder </a:t>
            </a:r>
          </a:p>
          <a:p>
            <a:r>
              <a:rPr lang="de-DE" sz="1200" b="1" dirty="0" smtClean="0"/>
              <a:t>    verkauft der Kunde</a:t>
            </a:r>
            <a:endParaRPr lang="de-DE" sz="1200" b="1" dirty="0"/>
          </a:p>
        </p:txBody>
      </p:sp>
      <p:sp>
        <p:nvSpPr>
          <p:cNvPr id="19" name="Textfeld 18"/>
          <p:cNvSpPr txBox="1"/>
          <p:nvPr/>
        </p:nvSpPr>
        <p:spPr>
          <a:xfrm flipH="1">
            <a:off x="26684" y="3938010"/>
            <a:ext cx="17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 startAt="4"/>
            </a:pPr>
            <a:r>
              <a:rPr lang="de-DE" sz="1200" b="1" dirty="0" smtClean="0"/>
              <a:t>Welcher Kurs     </a:t>
            </a:r>
          </a:p>
          <a:p>
            <a:r>
              <a:rPr lang="de-DE" sz="1200" b="1" dirty="0"/>
              <a:t> </a:t>
            </a:r>
            <a:r>
              <a:rPr lang="de-DE" sz="1200" b="1" dirty="0" smtClean="0"/>
              <a:t>    ist anwendbar?</a:t>
            </a:r>
            <a:endParaRPr lang="de-DE" sz="1200" b="1" dirty="0"/>
          </a:p>
        </p:txBody>
      </p:sp>
      <p:sp>
        <p:nvSpPr>
          <p:cNvPr id="20" name="Pfeil nach unten 19"/>
          <p:cNvSpPr/>
          <p:nvPr/>
        </p:nvSpPr>
        <p:spPr>
          <a:xfrm>
            <a:off x="3332932" y="5117596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980788" y="5148430"/>
            <a:ext cx="398257" cy="4200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481012" y="831681"/>
            <a:ext cx="315513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EUR &gt; </a:t>
            </a:r>
            <a:r>
              <a:rPr lang="de-DE" sz="1200" b="1" dirty="0" smtClean="0">
                <a:solidFill>
                  <a:srgbClr val="FF0000"/>
                </a:solidFill>
              </a:rPr>
              <a:t>F Währungsbetrag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€ x Kurs </a:t>
            </a:r>
            <a:r>
              <a:rPr lang="de-DE" sz="1200" dirty="0" smtClean="0">
                <a:solidFill>
                  <a:srgbClr val="FF0000"/>
                </a:solidFill>
              </a:rPr>
              <a:t>(</a:t>
            </a:r>
            <a:r>
              <a:rPr lang="de-DE" sz="1200" dirty="0" smtClean="0">
                <a:solidFill>
                  <a:srgbClr val="FF0000"/>
                </a:solidFill>
              </a:rPr>
              <a:t>z.B.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Hauskurs</a:t>
            </a:r>
            <a:r>
              <a:rPr lang="de-DE" sz="1200" dirty="0" smtClean="0">
                <a:solidFill>
                  <a:srgbClr val="FF0000"/>
                </a:solidFill>
              </a:rPr>
              <a:t>) =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0" y="835201"/>
            <a:ext cx="110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Fragen:</a:t>
            </a:r>
          </a:p>
          <a:p>
            <a:pPr marL="228600" indent="-228600">
              <a:buAutoNum type="arabicParenR"/>
            </a:pPr>
            <a:r>
              <a:rPr lang="de-DE" sz="1200" b="1" dirty="0" smtClean="0"/>
              <a:t>Was ist </a:t>
            </a:r>
          </a:p>
          <a:p>
            <a:r>
              <a:rPr lang="de-DE" sz="1200" b="1" dirty="0" smtClean="0"/>
              <a:t>     gesucht?</a:t>
            </a:r>
            <a:endParaRPr lang="de-DE" sz="1200" b="1" dirty="0"/>
          </a:p>
        </p:txBody>
      </p:sp>
      <p:sp>
        <p:nvSpPr>
          <p:cNvPr id="28" name="Rechteck 27"/>
          <p:cNvSpPr/>
          <p:nvPr/>
        </p:nvSpPr>
        <p:spPr>
          <a:xfrm>
            <a:off x="4778657" y="835201"/>
            <a:ext cx="4365343" cy="5637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Umrechnung: Fremdwährung &gt; </a:t>
            </a:r>
            <a:r>
              <a:rPr lang="de-DE" sz="1200" b="1" dirty="0" smtClean="0">
                <a:solidFill>
                  <a:srgbClr val="FF0000"/>
                </a:solidFill>
              </a:rPr>
              <a:t>€ Betrag</a:t>
            </a:r>
          </a:p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Fremdwährung </a:t>
            </a:r>
            <a:r>
              <a:rPr lang="de-DE" sz="1200" dirty="0" smtClean="0">
                <a:solidFill>
                  <a:srgbClr val="FF0000"/>
                </a:solidFill>
              </a:rPr>
              <a:t>/ Kurs =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653073" y="1506071"/>
            <a:ext cx="2085878" cy="1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4730928" y="835201"/>
            <a:ext cx="0" cy="683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2653073" y="1532259"/>
            <a:ext cx="0" cy="518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765"/>
            <a:ext cx="8964332" cy="9906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Verbuchen von Auslandsgeschäfte inkl. Umsatzsteuer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45777"/>
            <a:ext cx="8229600" cy="3195918"/>
          </a:xfrm>
        </p:spPr>
        <p:txBody>
          <a:bodyPr>
            <a:normAutofit fontScale="77500" lnSpcReduction="20000"/>
          </a:bodyPr>
          <a:lstStyle/>
          <a:p>
            <a:r>
              <a:rPr lang="de-DE" sz="2000" b="1" dirty="0" smtClean="0"/>
              <a:t>Auslandsgeschäfte = grenzüberschreitende wirtschaftliche Tätigkeit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Verkauf ins Ausland (Ausfuhr) 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 Lieferung</a:t>
            </a:r>
            <a:r>
              <a:rPr lang="de-DE" sz="1400" dirty="0" smtClean="0"/>
              <a:t>, ins Drittland: </a:t>
            </a:r>
            <a:r>
              <a:rPr lang="de-DE" sz="1400" b="1" dirty="0" smtClean="0"/>
              <a:t>Export</a:t>
            </a:r>
            <a:r>
              <a:rPr lang="de-DE" sz="1400" dirty="0" smtClean="0"/>
              <a:t>)</a:t>
            </a:r>
          </a:p>
          <a:p>
            <a:endParaRPr lang="de-DE" sz="2000" b="1" dirty="0" smtClean="0"/>
          </a:p>
          <a:p>
            <a:pPr lvl="1"/>
            <a:r>
              <a:rPr lang="de-DE" sz="1600" b="1" dirty="0" smtClean="0"/>
              <a:t>Einkauf aus dem Ausland (Einfuhr)</a:t>
            </a:r>
          </a:p>
          <a:p>
            <a:pPr lvl="2"/>
            <a:r>
              <a:rPr lang="de-DE" sz="1400" dirty="0" smtClean="0"/>
              <a:t>(EU: </a:t>
            </a:r>
            <a:r>
              <a:rPr lang="de-DE" sz="1400" b="1" dirty="0" smtClean="0"/>
              <a:t>innergemeinschaftlicher Erwerb</a:t>
            </a:r>
            <a:r>
              <a:rPr lang="de-DE" sz="1400" dirty="0" smtClean="0"/>
              <a:t>, aus Drittland </a:t>
            </a:r>
            <a:r>
              <a:rPr lang="de-DE" sz="1400" b="1" dirty="0" smtClean="0"/>
              <a:t>Import</a:t>
            </a:r>
            <a:r>
              <a:rPr lang="de-DE" sz="1400" dirty="0" smtClean="0"/>
              <a:t>)</a:t>
            </a:r>
          </a:p>
          <a:p>
            <a:endParaRPr lang="de-DE" sz="2000" dirty="0"/>
          </a:p>
          <a:p>
            <a:r>
              <a:rPr lang="de-DE" sz="2000" b="1" dirty="0" smtClean="0"/>
              <a:t>UST zählt national u. international zu den wichtigsten Einnahmen der Staaten </a:t>
            </a:r>
          </a:p>
          <a:p>
            <a:pPr lvl="1"/>
            <a:r>
              <a:rPr lang="de-DE" sz="1600" b="1" dirty="0" smtClean="0"/>
              <a:t>(&gt; 20 Mrd. € in Österreich)</a:t>
            </a:r>
          </a:p>
          <a:p>
            <a:endParaRPr lang="de-DE" sz="2000" b="1" dirty="0" smtClean="0"/>
          </a:p>
          <a:p>
            <a:r>
              <a:rPr lang="de-DE" sz="2000" b="1" dirty="0" smtClean="0">
                <a:solidFill>
                  <a:srgbClr val="FF0000"/>
                </a:solidFill>
              </a:rPr>
              <a:t>Prinzip der UST (B2B): Bestimmungslandprinzip</a:t>
            </a:r>
            <a:r>
              <a:rPr lang="de-DE" sz="2000" dirty="0" smtClean="0"/>
              <a:t>, </a:t>
            </a:r>
            <a:r>
              <a:rPr lang="de-DE" sz="2000" dirty="0" err="1" smtClean="0"/>
              <a:t>dh</a:t>
            </a:r>
            <a:r>
              <a:rPr lang="de-DE" sz="2000" dirty="0" smtClean="0"/>
              <a:t>. jenes Land soll das Besteuerungsrecht haben, wo das Produkt verwendet wird, bzw. Empfänger der Leistung ist </a:t>
            </a:r>
            <a:endParaRPr lang="de-DE" sz="20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19404"/>
              </p:ext>
            </p:extLst>
          </p:nvPr>
        </p:nvGraphicFramePr>
        <p:xfrm>
          <a:off x="457200" y="4796566"/>
          <a:ext cx="3060700" cy="1173480"/>
        </p:xfrm>
        <a:graphic>
          <a:graphicData uri="http://schemas.openxmlformats.org/drawingml/2006/table">
            <a:tbl>
              <a:tblPr/>
              <a:tblGrid>
                <a:gridCol w="20447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des Auslg.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nach D.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Lieferung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slov. Unt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 Erwerb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öst. Unt. liefert in die Schweiz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türk. Unt. liefert nach Öst.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1057"/>
              </p:ext>
            </p:extLst>
          </p:nvPr>
        </p:nvGraphicFramePr>
        <p:xfrm>
          <a:off x="3670300" y="4796566"/>
          <a:ext cx="901700" cy="1173480"/>
        </p:xfrm>
        <a:graphic>
          <a:graphicData uri="http://schemas.openxmlformats.org/drawingml/2006/table">
            <a:tbl>
              <a:tblPr/>
              <a:tblGrid>
                <a:gridCol w="431800"/>
                <a:gridCol w="469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€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FW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1645"/>
              </p:ext>
            </p:extLst>
          </p:nvPr>
        </p:nvGraphicFramePr>
        <p:xfrm>
          <a:off x="4811432" y="4796566"/>
          <a:ext cx="4152900" cy="58674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 / Inland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 in Öst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Aufzeichnung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 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Erwerbssteuerjournal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86983"/>
              </p:ext>
            </p:extLst>
          </p:nvPr>
        </p:nvGraphicFramePr>
        <p:xfrm>
          <a:off x="4811432" y="5566934"/>
          <a:ext cx="4152900" cy="391160"/>
        </p:xfrm>
        <a:graphic>
          <a:graphicData uri="http://schemas.openxmlformats.org/drawingml/2006/table">
            <a:tbl>
              <a:tblPr/>
              <a:tblGrid>
                <a:gridCol w="1155700"/>
                <a:gridCol w="12827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steuerfrei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Buchnachweis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steuerpflichtig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Einfuhr UST (EUST)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0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082661" y="5333030"/>
            <a:ext cx="1780593" cy="52322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3</a:t>
            </a:r>
            <a:r>
              <a:rPr lang="de-DE" sz="1400" b="1" dirty="0" smtClean="0">
                <a:solidFill>
                  <a:schemeClr val="tx2"/>
                </a:solidFill>
              </a:rPr>
              <a:t>) Exporte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47373" y="2126526"/>
            <a:ext cx="263942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EU- Nicht WWU-Staaten</a:t>
            </a:r>
          </a:p>
          <a:p>
            <a:r>
              <a:rPr lang="de-DE" sz="1000" dirty="0" smtClean="0">
                <a:solidFill>
                  <a:srgbClr val="B3BBC6"/>
                </a:solidFill>
              </a:rPr>
              <a:t>Auslandsgeschäfte mit nicht WWU Staaten erfolgen ggf. in Fremdwährung</a:t>
            </a:r>
            <a:endParaRPr lang="de-DE" sz="1400" b="1" dirty="0" smtClean="0">
              <a:solidFill>
                <a:srgbClr val="B3BBC6"/>
              </a:solidFill>
            </a:endParaRPr>
          </a:p>
          <a:p>
            <a:r>
              <a:rPr lang="de-DE" sz="1400" b="1" dirty="0"/>
              <a:t>2</a:t>
            </a:r>
            <a:r>
              <a:rPr lang="de-DE" sz="1400" b="1" dirty="0" smtClean="0"/>
              <a:t>) IG Erwerbe (Einkauf)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081052" y="2139695"/>
            <a:ext cx="3058299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WWU Staaten (€-Zone </a:t>
            </a:r>
            <a:r>
              <a:rPr lang="de-DE" sz="1400" dirty="0" err="1" smtClean="0"/>
              <a:t>u</a:t>
            </a:r>
            <a:r>
              <a:rPr lang="de-DE" sz="1400" dirty="0" smtClean="0"/>
              <a:t> </a:t>
            </a:r>
            <a:r>
              <a:rPr lang="de-DE" sz="1400" dirty="0" err="1" smtClean="0">
                <a:solidFill>
                  <a:srgbClr val="B3BBC6"/>
                </a:solidFill>
              </a:rPr>
              <a:t>ebrige</a:t>
            </a:r>
            <a:r>
              <a:rPr lang="de-DE" sz="1400" dirty="0" smtClean="0">
                <a:solidFill>
                  <a:srgbClr val="B3BBC6"/>
                </a:solidFill>
              </a:rPr>
              <a:t> EU</a:t>
            </a:r>
            <a:r>
              <a:rPr lang="de-DE" sz="1400" dirty="0" smtClean="0"/>
              <a:t>)</a:t>
            </a:r>
          </a:p>
          <a:p>
            <a:pPr marL="342900" indent="-342900">
              <a:buAutoNum type="arabicParenR"/>
            </a:pPr>
            <a:r>
              <a:rPr lang="de-DE" sz="1400" b="1" dirty="0" smtClean="0">
                <a:solidFill>
                  <a:srgbClr val="FF0000"/>
                </a:solidFill>
              </a:rPr>
              <a:t>IG Lieferungen (Verkauf)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3661" y="2542025"/>
            <a:ext cx="23845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200" b="1" dirty="0"/>
          </a:p>
          <a:p>
            <a:r>
              <a:rPr lang="de-DE" sz="1200" b="1" dirty="0"/>
              <a:t>Deutschland</a:t>
            </a:r>
          </a:p>
          <a:p>
            <a:r>
              <a:rPr lang="de-DE" sz="1200" b="1" dirty="0"/>
              <a:t>Frankreich</a:t>
            </a:r>
          </a:p>
          <a:p>
            <a:r>
              <a:rPr lang="de-DE" sz="1200" b="1" dirty="0"/>
              <a:t>Belgien</a:t>
            </a:r>
          </a:p>
          <a:p>
            <a:r>
              <a:rPr lang="de-DE" sz="1200" b="1" dirty="0"/>
              <a:t>Niederlande</a:t>
            </a:r>
          </a:p>
          <a:p>
            <a:r>
              <a:rPr lang="de-DE" sz="1200" b="1" dirty="0"/>
              <a:t>Luxemburg</a:t>
            </a:r>
          </a:p>
          <a:p>
            <a:r>
              <a:rPr lang="de-DE" sz="1200" b="1" dirty="0"/>
              <a:t>Spanien</a:t>
            </a:r>
          </a:p>
          <a:p>
            <a:r>
              <a:rPr lang="de-DE" sz="1200" b="1" dirty="0"/>
              <a:t>Portugal</a:t>
            </a:r>
          </a:p>
          <a:p>
            <a:r>
              <a:rPr lang="de-DE" sz="1200" b="1" dirty="0"/>
              <a:t>Griechenland</a:t>
            </a:r>
          </a:p>
          <a:p>
            <a:endParaRPr lang="de-DE" sz="1200" b="1" dirty="0"/>
          </a:p>
          <a:p>
            <a:endParaRPr lang="de-DE" sz="1200" b="1" dirty="0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936788" y="2838825"/>
            <a:ext cx="129607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Großbritannien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Dänemark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Schweden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Polen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Tschechien</a:t>
            </a:r>
          </a:p>
          <a:p>
            <a:r>
              <a:rPr lang="de-DE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Ungarn</a:t>
            </a:r>
            <a:endParaRPr lang="de-DE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Litauen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Bulgarien</a:t>
            </a:r>
          </a:p>
          <a:p>
            <a:r>
              <a:rPr lang="de-DE" sz="1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Rumänien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1380358" y="5800430"/>
            <a:ext cx="1463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 b="1" dirty="0">
                <a:solidFill>
                  <a:srgbClr val="B3BBC6"/>
                </a:solidFill>
              </a:rPr>
              <a:t>Norwegen</a:t>
            </a:r>
          </a:p>
          <a:p>
            <a:r>
              <a:rPr lang="de-DE" sz="1200" b="1" dirty="0" smtClean="0">
                <a:solidFill>
                  <a:srgbClr val="B3BBC6"/>
                </a:solidFill>
              </a:rPr>
              <a:t>Japan</a:t>
            </a:r>
          </a:p>
          <a:p>
            <a:r>
              <a:rPr lang="de-DE" sz="1200" b="1" dirty="0" smtClean="0">
                <a:solidFill>
                  <a:srgbClr val="B3BBC6"/>
                </a:solidFill>
              </a:rPr>
              <a:t>Russland</a:t>
            </a:r>
          </a:p>
          <a:p>
            <a:r>
              <a:rPr lang="de-DE" sz="1200" b="1" dirty="0" smtClean="0">
                <a:solidFill>
                  <a:srgbClr val="B3BBC6"/>
                </a:solidFill>
              </a:rPr>
              <a:t>Schweiz</a:t>
            </a:r>
            <a:endParaRPr lang="de-DE" sz="1200" b="1" dirty="0">
              <a:solidFill>
                <a:srgbClr val="B3BBC6"/>
              </a:solidFill>
            </a:endParaRPr>
          </a:p>
          <a:p>
            <a:r>
              <a:rPr lang="de-DE" sz="1200" b="1" dirty="0" smtClean="0">
                <a:solidFill>
                  <a:srgbClr val="B3BBC6"/>
                </a:solidFill>
              </a:rPr>
              <a:t>USA,...</a:t>
            </a:r>
            <a:endParaRPr lang="de-DE" sz="1200" b="1" dirty="0">
              <a:solidFill>
                <a:srgbClr val="B3BBC6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32861" y="6175029"/>
            <a:ext cx="14630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(€)</a:t>
            </a:r>
          </a:p>
          <a:p>
            <a:r>
              <a:rPr lang="de-DE" sz="1000" dirty="0"/>
              <a:t>e</a:t>
            </a:r>
            <a:r>
              <a:rPr lang="de-DE" sz="1000" dirty="0" smtClean="0"/>
              <a:t>v. Auch in EURO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661" y="5857837"/>
            <a:ext cx="1120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 b="1" dirty="0" smtClean="0"/>
              <a:t>Montenegro,</a:t>
            </a:r>
          </a:p>
          <a:p>
            <a:r>
              <a:rPr lang="de-DE" sz="1200" b="1" dirty="0" smtClean="0"/>
              <a:t>Kosovo,</a:t>
            </a:r>
          </a:p>
          <a:p>
            <a:r>
              <a:rPr lang="de-DE" sz="1200" b="1" dirty="0" smtClean="0"/>
              <a:t>Andorra,,...</a:t>
            </a:r>
            <a:endParaRPr lang="de-DE" sz="12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313764"/>
            <a:ext cx="8229600" cy="8634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4</a:t>
            </a:r>
            <a:r>
              <a:rPr lang="de-DE" sz="2800" dirty="0" smtClean="0"/>
              <a:t> Arten von Auslandsgeschäften </a:t>
            </a:r>
          </a:p>
          <a:p>
            <a:r>
              <a:rPr lang="de-DE" sz="2800" dirty="0" smtClean="0"/>
              <a:t>(</a:t>
            </a:r>
            <a:r>
              <a:rPr lang="de-DE" sz="2800" dirty="0" err="1" smtClean="0"/>
              <a:t>jew</a:t>
            </a:r>
            <a:r>
              <a:rPr lang="de-DE" sz="2800" dirty="0" smtClean="0"/>
              <a:t>. in Euro: € oder  Fremdwährung: FW) </a:t>
            </a:r>
            <a:endParaRPr lang="de-DE" sz="28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36594" y="2732229"/>
            <a:ext cx="107171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 b="1" dirty="0" smtClean="0"/>
              <a:t>Irland</a:t>
            </a:r>
            <a:endParaRPr lang="de-DE" sz="1200" b="1" dirty="0"/>
          </a:p>
          <a:p>
            <a:r>
              <a:rPr lang="de-DE" sz="1200" b="1" dirty="0"/>
              <a:t>Italien</a:t>
            </a:r>
          </a:p>
          <a:p>
            <a:r>
              <a:rPr lang="de-DE" sz="1200" b="1" dirty="0"/>
              <a:t>Finnland</a:t>
            </a:r>
          </a:p>
          <a:p>
            <a:r>
              <a:rPr lang="de-DE" sz="1200" b="1" dirty="0"/>
              <a:t>Zypern</a:t>
            </a:r>
          </a:p>
          <a:p>
            <a:r>
              <a:rPr lang="de-DE" sz="1200" b="1" dirty="0"/>
              <a:t>Malta</a:t>
            </a:r>
          </a:p>
          <a:p>
            <a:r>
              <a:rPr lang="de-DE" sz="1200" b="1" dirty="0"/>
              <a:t>Slowakei</a:t>
            </a:r>
          </a:p>
          <a:p>
            <a:r>
              <a:rPr lang="de-DE" sz="1200" b="1" dirty="0"/>
              <a:t>Slowenien</a:t>
            </a:r>
          </a:p>
          <a:p>
            <a:r>
              <a:rPr lang="de-DE" sz="1200" b="1" dirty="0" smtClean="0"/>
              <a:t>Estland</a:t>
            </a:r>
          </a:p>
          <a:p>
            <a:r>
              <a:rPr lang="de-DE" sz="1200" b="1" dirty="0" smtClean="0"/>
              <a:t>Lettland</a:t>
            </a:r>
            <a:endParaRPr lang="de-DE" sz="1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1739585"/>
            <a:ext cx="1672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Binnenmarkt-</a:t>
            </a:r>
          </a:p>
          <a:p>
            <a:r>
              <a:rPr lang="de-DE" b="1" dirty="0" err="1" smtClean="0"/>
              <a:t>geschäfte</a:t>
            </a:r>
            <a:endParaRPr lang="de-DE" b="1" dirty="0" smtClean="0"/>
          </a:p>
          <a:p>
            <a:r>
              <a:rPr lang="de-DE" b="1" dirty="0" smtClean="0"/>
              <a:t>(EU)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93039" y="4834175"/>
            <a:ext cx="1287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Exporte / </a:t>
            </a:r>
          </a:p>
          <a:p>
            <a:r>
              <a:rPr lang="de-DE" b="1" dirty="0" smtClean="0"/>
              <a:t>Importe</a:t>
            </a:r>
          </a:p>
          <a:p>
            <a:r>
              <a:rPr lang="de-DE" b="1" dirty="0" smtClean="0"/>
              <a:t>(Drittland)</a:t>
            </a:r>
            <a:endParaRPr lang="de-DE" b="1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85" y="3822993"/>
            <a:ext cx="3635960" cy="1284941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H="1">
            <a:off x="6036235" y="3244720"/>
            <a:ext cx="1529714" cy="100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3160951" y="2838825"/>
            <a:ext cx="2262696" cy="1645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469216" y="4811059"/>
            <a:ext cx="1805019" cy="15948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17882" y="4759545"/>
            <a:ext cx="1948067" cy="109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49985" y="4750667"/>
            <a:ext cx="377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465745" y="4759545"/>
            <a:ext cx="1643211" cy="8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274235" y="1177231"/>
            <a:ext cx="0" cy="2645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74235" y="5107934"/>
            <a:ext cx="0" cy="175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75652" y="5331443"/>
            <a:ext cx="1780593" cy="67710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 dirty="0" smtClean="0"/>
              <a:t>Drittland (meist FW)</a:t>
            </a:r>
          </a:p>
          <a:p>
            <a:r>
              <a:rPr lang="de-DE" sz="1400" b="1" dirty="0">
                <a:solidFill>
                  <a:srgbClr val="800000"/>
                </a:solidFill>
              </a:rPr>
              <a:t>4</a:t>
            </a:r>
            <a:r>
              <a:rPr lang="de-DE" sz="1400" b="1" dirty="0" smtClean="0">
                <a:solidFill>
                  <a:srgbClr val="800000"/>
                </a:solidFill>
              </a:rPr>
              <a:t>) Importe</a:t>
            </a:r>
          </a:p>
          <a:p>
            <a:r>
              <a:rPr lang="de-DE" sz="1000" b="1" dirty="0"/>
              <a:t>g</a:t>
            </a:r>
            <a:r>
              <a:rPr lang="de-DE" sz="1000" b="1" dirty="0" smtClean="0"/>
              <a:t>gf. aber auch in Euro</a:t>
            </a:r>
          </a:p>
        </p:txBody>
      </p:sp>
    </p:spTree>
    <p:extLst>
      <p:ext uri="{BB962C8B-B14F-4D97-AF65-F5344CB8AC3E}">
        <p14:creationId xmlns:p14="http://schemas.microsoft.com/office/powerpoint/2010/main" val="29644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Aufzeichnung: Umsatzsteuer Identifikationsnummer: UID (VAT ID)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0"/>
            <a:ext cx="8080515" cy="52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0690"/>
            <a:ext cx="8229600" cy="6825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Aufzeichnungspflicht: UST Erklärung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218"/>
            <a:ext cx="8981431" cy="5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6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2721"/>
            <a:ext cx="8915400" cy="66189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 smtClean="0"/>
              <a:t>1 IG Lieferung (€ oder FW)               2 IG Erwerb (€ oder FW)</a:t>
            </a:r>
            <a:r>
              <a:rPr lang="de-DE" sz="2200" dirty="0" smtClean="0"/>
              <a:t>                                      </a:t>
            </a:r>
            <a:endParaRPr lang="de-DE" sz="2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29118"/>
              </p:ext>
            </p:extLst>
          </p:nvPr>
        </p:nvGraphicFramePr>
        <p:xfrm>
          <a:off x="141113" y="1939385"/>
          <a:ext cx="3746500" cy="37084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Erl. Ig Lieferg.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0710"/>
              </p:ext>
            </p:extLst>
          </p:nvPr>
        </p:nvGraphicFramePr>
        <p:xfrm>
          <a:off x="4192770" y="195192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Erwerbsst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aus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26947"/>
              </p:ext>
            </p:extLst>
          </p:nvPr>
        </p:nvGraphicFramePr>
        <p:xfrm>
          <a:off x="141113" y="2747762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Ausg fracht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22746"/>
              </p:ext>
            </p:extLst>
          </p:nvPr>
        </p:nvGraphicFramePr>
        <p:xfrm>
          <a:off x="4192770" y="2747762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33 ..., 2...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88935"/>
              </p:ext>
            </p:extLst>
          </p:nvPr>
        </p:nvGraphicFramePr>
        <p:xfrm>
          <a:off x="141113" y="3573033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05178"/>
              </p:ext>
            </p:extLst>
          </p:nvPr>
        </p:nvGraphicFramePr>
        <p:xfrm>
          <a:off x="4192770" y="3573033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7 Spesen GV (ab 50k)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93863"/>
              </p:ext>
            </p:extLst>
          </p:nvPr>
        </p:nvGraphicFramePr>
        <p:xfrm>
          <a:off x="141113" y="413385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Kundenskonto ig.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EU 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45995"/>
              </p:ext>
            </p:extLst>
          </p:nvPr>
        </p:nvGraphicFramePr>
        <p:xfrm>
          <a:off x="4192770" y="4133850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Lief.skonto aus ig Erwerben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Erfassung Erw.st.journal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Erwerbsst (Ust aus ig Lief)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ig</a:t>
                      </a:r>
                      <a:r>
                        <a:rPr lang="de-D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Erwerbe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12828"/>
              </p:ext>
            </p:extLst>
          </p:nvPr>
        </p:nvGraphicFramePr>
        <p:xfrm>
          <a:off x="141113" y="5559587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43468"/>
              </p:ext>
            </p:extLst>
          </p:nvPr>
        </p:nvGraphicFramePr>
        <p:xfrm>
          <a:off x="4192770" y="5559587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141113" y="1302144"/>
            <a:ext cx="359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1) IG Lieferung (€)</a:t>
            </a:r>
          </a:p>
          <a:p>
            <a:r>
              <a:rPr lang="de-DE" sz="1200" dirty="0" smtClean="0"/>
              <a:t>In Öst. Steuerfrei – aber UID muss erfasst werden</a:t>
            </a:r>
            <a:endParaRPr lang="de-DE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4192770" y="130214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2) IG Erwerb (€)</a:t>
            </a:r>
          </a:p>
          <a:p>
            <a:r>
              <a:rPr lang="de-DE" sz="1200" dirty="0" smtClean="0"/>
              <a:t>In Öst. </a:t>
            </a:r>
            <a:r>
              <a:rPr lang="de-DE" sz="1200" dirty="0"/>
              <a:t>s</a:t>
            </a:r>
            <a:r>
              <a:rPr lang="de-DE" sz="1200" dirty="0" smtClean="0"/>
              <a:t>teuerpflichtig 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141113" y="5154999"/>
            <a:ext cx="4100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 IG Lieferung (nicht €): 1+ Umrechnung</a:t>
            </a:r>
            <a:endParaRPr lang="de-DE" sz="16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4192770" y="5149920"/>
            <a:ext cx="386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4 IG Erwerb (nicht €):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89465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03242"/>
              </p:ext>
            </p:extLst>
          </p:nvPr>
        </p:nvGraphicFramePr>
        <p:xfrm>
          <a:off x="212655" y="2297609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Erlösbuchung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Exporterlöse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93985"/>
              </p:ext>
            </p:extLst>
          </p:nvPr>
        </p:nvGraphicFramePr>
        <p:xfrm>
          <a:off x="212655" y="276271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Ausgfr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33..., 2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4257"/>
              </p:ext>
            </p:extLst>
          </p:nvPr>
        </p:nvGraphicFramePr>
        <p:xfrm>
          <a:off x="212655" y="3467100"/>
          <a:ext cx="3746500" cy="3810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33440"/>
              </p:ext>
            </p:extLst>
          </p:nvPr>
        </p:nvGraphicFramePr>
        <p:xfrm>
          <a:off x="212655" y="4133850"/>
          <a:ext cx="3746500" cy="190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Kundenskonti Export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54258"/>
              </p:ext>
            </p:extLst>
          </p:nvPr>
        </p:nvGraphicFramePr>
        <p:xfrm>
          <a:off x="212655" y="5539383"/>
          <a:ext cx="3746500" cy="571500"/>
        </p:xfrm>
        <a:graphic>
          <a:graphicData uri="http://schemas.openxmlformats.org/drawingml/2006/table">
            <a:tbl>
              <a:tblPr/>
              <a:tblGrid>
                <a:gridCol w="1054100"/>
                <a:gridCol w="1511300"/>
                <a:gridCol w="139700"/>
                <a:gridCol w="104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Kundenkonto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32726"/>
              </p:ext>
            </p:extLst>
          </p:nvPr>
        </p:nvGraphicFramePr>
        <p:xfrm>
          <a:off x="4260415" y="2297609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74942"/>
              </p:ext>
            </p:extLst>
          </p:nvPr>
        </p:nvGraphicFramePr>
        <p:xfrm>
          <a:off x="4260415" y="2762710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Bezug+EUST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ev. 2 EUST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92309"/>
              </p:ext>
            </p:extLst>
          </p:nvPr>
        </p:nvGraphicFramePr>
        <p:xfrm>
          <a:off x="4260415" y="3420851"/>
          <a:ext cx="4800600" cy="3810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Rechnungsausgl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GV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14817"/>
              </p:ext>
            </p:extLst>
          </p:nvPr>
        </p:nvGraphicFramePr>
        <p:xfrm>
          <a:off x="4260415" y="4133850"/>
          <a:ext cx="4800600" cy="190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 Import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33675"/>
              </p:ext>
            </p:extLst>
          </p:nvPr>
        </p:nvGraphicFramePr>
        <p:xfrm>
          <a:off x="4260415" y="5589768"/>
          <a:ext cx="4800600" cy="571500"/>
        </p:xfrm>
        <a:graphic>
          <a:graphicData uri="http://schemas.openxmlformats.org/drawingml/2006/table">
            <a:tbl>
              <a:tblPr/>
              <a:tblGrid>
                <a:gridCol w="1016000"/>
                <a:gridCol w="1892300"/>
                <a:gridCol w="177800"/>
                <a:gridCol w="1714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Lieferantenkonto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Fremdw.gew.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ggf. (bei Nicht €)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Fremdwährungsverl.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Lief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77969" y="452721"/>
            <a:ext cx="8572971" cy="66189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800" b="1" dirty="0" smtClean="0"/>
              <a:t>3) Exporte(€ oder FW),                      4) Importe(€ oder FW)</a:t>
            </a:r>
            <a:endParaRPr lang="de-DE" sz="27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0" y="1302144"/>
            <a:ext cx="149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3</a:t>
            </a:r>
            <a:r>
              <a:rPr lang="de-DE" sz="1600" b="1" dirty="0" smtClean="0"/>
              <a:t>) Exporte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steuerfrei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4192770" y="1302144"/>
            <a:ext cx="163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4</a:t>
            </a:r>
            <a:r>
              <a:rPr lang="de-DE" sz="1600" b="1" dirty="0" smtClean="0"/>
              <a:t>) Importe </a:t>
            </a:r>
            <a:r>
              <a:rPr lang="de-DE" sz="1600" dirty="0" smtClean="0"/>
              <a:t>(€)</a:t>
            </a:r>
          </a:p>
          <a:p>
            <a:r>
              <a:rPr lang="de-DE" sz="1200" dirty="0" smtClean="0"/>
              <a:t>In Öst. steuerpflichtig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141113" y="5154999"/>
            <a:ext cx="324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Exporte in FW: 1+ Umrechnung</a:t>
            </a:r>
            <a:endParaRPr lang="de-DE" sz="16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4192770" y="514992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Importe in FW: 2+ Umrechnung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75243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1334</Words>
  <Application>Microsoft Macintosh PowerPoint</Application>
  <PresentationFormat>Bildschirmpräsentation (4:3)</PresentationFormat>
  <Paragraphs>634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Klarheit</vt:lpstr>
      <vt:lpstr>  Auslandsgeschäfte: Verkaufen und Einkaufen im Ausland  Abrechnung von Fremdwährungen Verbuchung von Auslandsgeschäften (inkl. UST)</vt:lpstr>
      <vt:lpstr>PowerPoint-Präsentation</vt:lpstr>
      <vt:lpstr>Abrechnungen von Fremdwährungen mit 4 Fragen!</vt:lpstr>
      <vt:lpstr>Verbuchen von Auslandsgeschäfte inkl. Umsatzsteuer</vt:lpstr>
      <vt:lpstr>PowerPoint-Präsentation</vt:lpstr>
      <vt:lpstr>Aufzeichnung: Umsatzsteuer Identifikationsnummer: UID (VAT ID)</vt:lpstr>
      <vt:lpstr>Aufzeichnungspflicht: UST Erklärung</vt:lpstr>
      <vt:lpstr>1 IG Lieferung (€ oder FW)               2 IG Erwerb (€ oder FW)                                      </vt:lpstr>
      <vt:lpstr>3) Exporte(€ oder FW),                      4) Importe(€ oder FW)</vt:lpstr>
      <vt:lpstr>Zusammenfassung: Buchungen bei Auslandsgeschäften / UST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Verbuchung von Auslandsgeschäften</dc:title>
  <dc:creator>werner holzheu</dc:creator>
  <cp:lastModifiedBy>werner holzheu</cp:lastModifiedBy>
  <cp:revision>102</cp:revision>
  <cp:lastPrinted>2018-03-19T15:41:14Z</cp:lastPrinted>
  <dcterms:created xsi:type="dcterms:W3CDTF">2014-02-03T15:00:59Z</dcterms:created>
  <dcterms:modified xsi:type="dcterms:W3CDTF">2018-04-09T14:19:25Z</dcterms:modified>
</cp:coreProperties>
</file>