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1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364" autoAdjust="0"/>
  </p:normalViewPr>
  <p:slideViewPr>
    <p:cSldViewPr snapToGrid="0" snapToObjects="1">
      <p:cViewPr>
        <p:scale>
          <a:sx n="150" d="100"/>
          <a:sy n="150" d="100"/>
        </p:scale>
        <p:origin x="67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23.04.19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07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23.04.19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15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23.04.19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62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23.04.19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1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23.04.19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11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23.04.19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35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23.04.19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99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23.04.19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69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23.04.19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13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23.04.19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33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23.04.19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73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46315-C064-E948-8149-8EB0377B134C}" type="datetimeFigureOut">
              <a:rPr lang="de-DE" smtClean="0"/>
              <a:t>23.04.19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42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ild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0" y="2247998"/>
            <a:ext cx="2297366" cy="128801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0399" y="0"/>
            <a:ext cx="34108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  <a:cs typeface="Chalkduster"/>
              </a:rPr>
              <a:t>Börse, Finanzmärkte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29706" y="0"/>
            <a:ext cx="57147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Ziel/Kompetenzen: Funktionieren von Börse, Finanzmarkt (Kapitalmarkt) erklären, Überblick über Anlagemöglichkeiten geben können, kritisch reflektieren können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3082385" y="311359"/>
            <a:ext cx="2560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de-DE" sz="1200" b="1" dirty="0" smtClean="0">
                <a:latin typeface="+mj-lt"/>
                <a:cs typeface="Chalkduster"/>
              </a:rPr>
              <a:t>Börse, Finanzmärkte</a:t>
            </a:r>
            <a:endParaRPr lang="de-DE" sz="1200" b="1" dirty="0">
              <a:latin typeface="+mj-lt"/>
              <a:cs typeface="Chalkduster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5706533" y="308495"/>
            <a:ext cx="1874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+mj-lt"/>
                <a:cs typeface="Chalkduster"/>
              </a:rPr>
              <a:t>3) Kapital-Angebot</a:t>
            </a:r>
            <a:endParaRPr lang="de-DE" sz="1200" b="1" dirty="0">
              <a:latin typeface="+mj-lt"/>
              <a:cs typeface="Chalkduster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0" y="321195"/>
            <a:ext cx="1548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2</a:t>
            </a:r>
            <a:r>
              <a:rPr lang="de-DE" sz="1200" b="1" dirty="0" smtClean="0">
                <a:latin typeface="+mj-lt"/>
                <a:cs typeface="Chalkduster"/>
              </a:rPr>
              <a:t>) Kapital-Nachfrager</a:t>
            </a:r>
            <a:endParaRPr lang="de-DE" sz="1200" b="1" dirty="0">
              <a:latin typeface="+mj-lt"/>
              <a:cs typeface="Chalkduster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716" y="996504"/>
            <a:ext cx="559624" cy="530587"/>
          </a:xfrm>
          <a:prstGeom prst="rect">
            <a:avLst/>
          </a:prstGeom>
        </p:spPr>
      </p:pic>
      <p:sp>
        <p:nvSpPr>
          <p:cNvPr id="75" name="Textfeld 74"/>
          <p:cNvSpPr txBox="1"/>
          <p:nvPr/>
        </p:nvSpPr>
        <p:spPr>
          <a:xfrm>
            <a:off x="54903" y="560094"/>
            <a:ext cx="2791699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 smtClean="0"/>
              <a:t>Öffentliche Hand: z.B. </a:t>
            </a:r>
            <a:r>
              <a:rPr lang="de-DE" sz="800" dirty="0" smtClean="0"/>
              <a:t>Schuldverschreibungen (Bundesanleihe)</a:t>
            </a:r>
            <a:endParaRPr lang="de-DE" sz="800" dirty="0" smtClean="0"/>
          </a:p>
        </p:txBody>
      </p:sp>
      <p:sp>
        <p:nvSpPr>
          <p:cNvPr id="76" name="Textfeld 75"/>
          <p:cNvSpPr txBox="1"/>
          <p:nvPr/>
        </p:nvSpPr>
        <p:spPr>
          <a:xfrm>
            <a:off x="5706533" y="528344"/>
            <a:ext cx="3386667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 smtClean="0"/>
              <a:t>Investor: Institutionelle (z.B. Pensionsfonds) oder private Anleger Geldvermögen in AT (2008) </a:t>
            </a:r>
          </a:p>
          <a:p>
            <a:r>
              <a:rPr lang="de-DE" sz="800" dirty="0" smtClean="0"/>
              <a:t>470 </a:t>
            </a:r>
            <a:r>
              <a:rPr lang="de-DE" sz="800" dirty="0" err="1" smtClean="0"/>
              <a:t>Mrd</a:t>
            </a:r>
            <a:r>
              <a:rPr lang="de-DE" sz="800" dirty="0" smtClean="0"/>
              <a:t> € Netto: 308 </a:t>
            </a:r>
            <a:r>
              <a:rPr lang="de-DE" sz="800" dirty="0" err="1" smtClean="0"/>
              <a:t>Mrd</a:t>
            </a:r>
            <a:r>
              <a:rPr lang="de-DE" sz="800" dirty="0" smtClean="0"/>
              <a:t> € </a:t>
            </a:r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</p:txBody>
      </p:sp>
      <p:sp>
        <p:nvSpPr>
          <p:cNvPr id="83" name="Textfeld 82"/>
          <p:cNvSpPr txBox="1"/>
          <p:nvPr/>
        </p:nvSpPr>
        <p:spPr>
          <a:xfrm>
            <a:off x="2949642" y="588585"/>
            <a:ext cx="2646166" cy="2677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Börsen </a:t>
            </a:r>
            <a:r>
              <a:rPr lang="de-DE" sz="800" dirty="0" smtClean="0"/>
              <a:t>sind Marktplätze auf denen zwischen Kapitalnachfragern und Kapitalanbietern vermittelt wird:</a:t>
            </a:r>
          </a:p>
          <a:p>
            <a:r>
              <a:rPr lang="de-DE" sz="800" dirty="0" smtClean="0"/>
              <a:t>Börsen dienen zur Kapital</a:t>
            </a:r>
            <a:r>
              <a:rPr lang="de-DE" sz="800" dirty="0"/>
              <a:t>a</a:t>
            </a:r>
            <a:r>
              <a:rPr lang="de-DE" sz="800" dirty="0" smtClean="0"/>
              <a:t>ufnahme und zum </a:t>
            </a:r>
          </a:p>
          <a:p>
            <a:r>
              <a:rPr lang="de-DE" sz="800" dirty="0" smtClean="0"/>
              <a:t>Handel mit Werten.</a:t>
            </a:r>
          </a:p>
          <a:p>
            <a:endParaRPr lang="de-DE" sz="800" dirty="0" smtClean="0"/>
          </a:p>
          <a:p>
            <a:r>
              <a:rPr lang="de-DE" sz="800" b="1" dirty="0" smtClean="0"/>
              <a:t>Vermittler:</a:t>
            </a:r>
            <a:r>
              <a:rPr lang="de-DE" sz="800" dirty="0" smtClean="0"/>
              <a:t> Investmentbanken, </a:t>
            </a:r>
          </a:p>
          <a:p>
            <a:r>
              <a:rPr lang="de-DE" sz="800" dirty="0" smtClean="0"/>
              <a:t>Banken oder Vermögensberater</a:t>
            </a:r>
          </a:p>
          <a:p>
            <a:r>
              <a:rPr lang="de-DE" sz="800" b="1" dirty="0" smtClean="0"/>
              <a:t>Kursermittlung</a:t>
            </a:r>
            <a:r>
              <a:rPr lang="de-DE" sz="800" dirty="0" smtClean="0"/>
              <a:t>: Verkauf- und Kaufaufträge </a:t>
            </a:r>
            <a:r>
              <a:rPr lang="de-DE" sz="800" b="1" dirty="0" smtClean="0"/>
              <a:t>(Orderbuch)</a:t>
            </a:r>
          </a:p>
          <a:p>
            <a:r>
              <a:rPr lang="de-DE" sz="800" b="1" dirty="0" smtClean="0"/>
              <a:t>Kursentwicklung</a:t>
            </a:r>
            <a:r>
              <a:rPr lang="de-DE" sz="800" dirty="0" smtClean="0"/>
              <a:t>: </a:t>
            </a:r>
            <a:r>
              <a:rPr lang="de-DE" sz="800" b="1" dirty="0" smtClean="0">
                <a:latin typeface="Wingdings"/>
                <a:ea typeface="Wingdings"/>
                <a:cs typeface="Wingdings"/>
                <a:sym typeface="Wingdings"/>
              </a:rPr>
              <a:t> </a:t>
            </a:r>
            <a:r>
              <a:rPr lang="de-DE" sz="800" b="1" dirty="0" smtClean="0"/>
              <a:t>Bull </a:t>
            </a:r>
            <a:r>
              <a:rPr lang="de-DE" sz="800" b="1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de-DE" sz="800" b="1" dirty="0" smtClean="0">
                <a:latin typeface="+mj-lt"/>
                <a:ea typeface="Wingdings"/>
                <a:cs typeface="Wingdings"/>
                <a:sym typeface="Wingdings"/>
              </a:rPr>
              <a:t>(Hausse)</a:t>
            </a:r>
            <a:r>
              <a:rPr lang="de-DE" sz="800" b="1" dirty="0" smtClean="0">
                <a:sym typeface="Wingdings"/>
              </a:rPr>
              <a:t>, </a:t>
            </a:r>
            <a:r>
              <a:rPr lang="de-DE" sz="800" b="1" dirty="0" smtClean="0">
                <a:latin typeface="Wingdings"/>
                <a:ea typeface="Wingdings"/>
                <a:cs typeface="Wingdings"/>
                <a:sym typeface="Wingdings"/>
              </a:rPr>
              <a:t></a:t>
            </a:r>
            <a:r>
              <a:rPr lang="de-DE" sz="800" b="1" dirty="0" smtClean="0">
                <a:sym typeface="Wingdings"/>
              </a:rPr>
              <a:t> </a:t>
            </a:r>
            <a:r>
              <a:rPr lang="de-DE" sz="800" b="1" dirty="0" err="1" smtClean="0">
                <a:sym typeface="Wingdings"/>
              </a:rPr>
              <a:t>Bear</a:t>
            </a:r>
            <a:r>
              <a:rPr lang="de-DE" sz="800" b="1" dirty="0" smtClean="0">
                <a:sym typeface="Wingdings"/>
              </a:rPr>
              <a:t> (Baisse)</a:t>
            </a:r>
            <a:endParaRPr lang="de-DE" sz="800" b="1" dirty="0" smtClean="0"/>
          </a:p>
          <a:p>
            <a:r>
              <a:rPr lang="de-DE" sz="800" b="1" dirty="0" smtClean="0"/>
              <a:t>Börsenarten</a:t>
            </a:r>
            <a:r>
              <a:rPr lang="de-DE" sz="800" dirty="0" smtClean="0"/>
              <a:t>: Wertpapier-/Waren-, Kassa- (kurze Zeit)/Termin- (später), Präsenz-/Computerbörsen </a:t>
            </a:r>
          </a:p>
          <a:p>
            <a:r>
              <a:rPr lang="de-DE" sz="800" b="1" dirty="0" smtClean="0"/>
              <a:t>Segmente</a:t>
            </a:r>
            <a:r>
              <a:rPr lang="de-DE" sz="800" dirty="0" smtClean="0"/>
              <a:t>: unt. Gruppen von Unternehmen z.B. für Wien:</a:t>
            </a:r>
            <a:endParaRPr lang="de-DE" sz="800" dirty="0"/>
          </a:p>
          <a:p>
            <a:r>
              <a:rPr lang="de-DE" sz="800" dirty="0" smtClean="0"/>
              <a:t> </a:t>
            </a:r>
            <a:r>
              <a:rPr lang="de-DE" sz="800" dirty="0"/>
              <a:t>E</a:t>
            </a:r>
            <a:r>
              <a:rPr lang="de-DE" sz="800" dirty="0" smtClean="0"/>
              <a:t>quity (</a:t>
            </a:r>
            <a:r>
              <a:rPr lang="de-DE" sz="800" b="1" dirty="0" smtClean="0"/>
              <a:t>ATX prime</a:t>
            </a:r>
            <a:r>
              <a:rPr lang="de-DE" sz="800" dirty="0" smtClean="0"/>
              <a:t>, </a:t>
            </a:r>
            <a:r>
              <a:rPr lang="de-DE" sz="800" dirty="0"/>
              <a:t>M</a:t>
            </a:r>
            <a:r>
              <a:rPr lang="de-DE" sz="800" dirty="0" smtClean="0"/>
              <a:t>id </a:t>
            </a:r>
            <a:r>
              <a:rPr lang="de-DE" sz="800" dirty="0"/>
              <a:t>M</a:t>
            </a:r>
            <a:r>
              <a:rPr lang="de-DE" sz="800" dirty="0" smtClean="0"/>
              <a:t>arket, Standard) </a:t>
            </a:r>
            <a:r>
              <a:rPr lang="de-DE" sz="800" dirty="0"/>
              <a:t>B</a:t>
            </a:r>
            <a:r>
              <a:rPr lang="de-DE" sz="800" dirty="0" smtClean="0"/>
              <a:t>ond (Anleihen)</a:t>
            </a:r>
          </a:p>
          <a:p>
            <a:r>
              <a:rPr lang="de-DE" sz="800" dirty="0" smtClean="0"/>
              <a:t> Derivatives, Structured</a:t>
            </a:r>
            <a:r>
              <a:rPr lang="de-DE" sz="800" dirty="0"/>
              <a:t> </a:t>
            </a:r>
            <a:r>
              <a:rPr lang="de-DE" sz="800" dirty="0" smtClean="0"/>
              <a:t>Products </a:t>
            </a:r>
            <a:r>
              <a:rPr lang="de-DE" sz="800" dirty="0" err="1" smtClean="0"/>
              <a:t>and</a:t>
            </a:r>
            <a:r>
              <a:rPr lang="de-DE" sz="800" dirty="0" smtClean="0"/>
              <a:t> Other Securities,</a:t>
            </a:r>
          </a:p>
          <a:p>
            <a:r>
              <a:rPr lang="de-DE" sz="800" b="1" dirty="0" smtClean="0"/>
              <a:t>Regulierung:</a:t>
            </a:r>
            <a:r>
              <a:rPr lang="de-DE" sz="800" dirty="0" smtClean="0"/>
              <a:t> </a:t>
            </a:r>
            <a:r>
              <a:rPr lang="de-DE" sz="800" dirty="0" smtClean="0"/>
              <a:t>relativ gering </a:t>
            </a:r>
            <a:r>
              <a:rPr lang="de-DE" sz="800" dirty="0" smtClean="0"/>
              <a:t>(</a:t>
            </a:r>
            <a:r>
              <a:rPr lang="de-DE" sz="800" b="1" dirty="0" smtClean="0"/>
              <a:t>Insiderhandel</a:t>
            </a:r>
            <a:r>
              <a:rPr lang="de-DE" sz="800" dirty="0" smtClean="0"/>
              <a:t>, „</a:t>
            </a:r>
            <a:r>
              <a:rPr lang="de-DE" sz="800" dirty="0" err="1" smtClean="0"/>
              <a:t>Frontrunning</a:t>
            </a:r>
            <a:r>
              <a:rPr lang="de-DE" sz="800" dirty="0" smtClean="0"/>
              <a:t>“) </a:t>
            </a:r>
          </a:p>
          <a:p>
            <a:r>
              <a:rPr lang="de-DE" sz="800" b="1" dirty="0" smtClean="0"/>
              <a:t>Trends</a:t>
            </a:r>
            <a:r>
              <a:rPr lang="de-DE" sz="800" dirty="0" smtClean="0"/>
              <a:t>: Hochfrequenzhandel, kurze </a:t>
            </a:r>
            <a:r>
              <a:rPr lang="de-DE" sz="800" dirty="0" err="1" smtClean="0"/>
              <a:t>Behaltedauer</a:t>
            </a:r>
            <a:r>
              <a:rPr lang="de-DE" sz="800" dirty="0" smtClean="0"/>
              <a:t> v.a. bei Aktien, Algorithmen (2/3 des Handels durch Computer)</a:t>
            </a:r>
            <a:endParaRPr lang="de-DE" sz="800" dirty="0" smtClean="0"/>
          </a:p>
          <a:p>
            <a:r>
              <a:rPr lang="de-DE" sz="800" dirty="0" smtClean="0"/>
              <a:t>Börsen gibt es seit 15. </a:t>
            </a:r>
            <a:r>
              <a:rPr lang="de-DE" sz="800" dirty="0" err="1" smtClean="0"/>
              <a:t>Jh</a:t>
            </a:r>
            <a:r>
              <a:rPr lang="de-DE" sz="800" dirty="0" smtClean="0"/>
              <a:t> (Brügge </a:t>
            </a:r>
            <a:r>
              <a:rPr lang="de-DE" sz="800" dirty="0" err="1" smtClean="0"/>
              <a:t>Bankier:</a:t>
            </a:r>
            <a:r>
              <a:rPr lang="de-DE" sz="800" dirty="0" err="1" smtClean="0"/>
              <a:t>“Van</a:t>
            </a:r>
            <a:r>
              <a:rPr lang="de-DE" sz="800" dirty="0" smtClean="0"/>
              <a:t> der </a:t>
            </a:r>
            <a:r>
              <a:rPr lang="de-DE" sz="800" dirty="0"/>
              <a:t>B</a:t>
            </a:r>
            <a:r>
              <a:rPr lang="de-DE" sz="800" dirty="0" smtClean="0"/>
              <a:t>urse</a:t>
            </a:r>
            <a:r>
              <a:rPr lang="de-DE" sz="800" dirty="0" smtClean="0"/>
              <a:t>“). Seit damals gab es auch </a:t>
            </a:r>
            <a:endParaRPr lang="de-DE" sz="800" dirty="0" smtClean="0"/>
          </a:p>
          <a:p>
            <a:r>
              <a:rPr lang="de-DE" sz="800" b="1" dirty="0" smtClean="0"/>
              <a:t>Finanzkrisen</a:t>
            </a:r>
            <a:r>
              <a:rPr lang="de-DE" sz="800" dirty="0" smtClean="0"/>
              <a:t> </a:t>
            </a:r>
            <a:r>
              <a:rPr lang="de-DE" sz="800" dirty="0" smtClean="0"/>
              <a:t>(verursacht oder verstärkt durch </a:t>
            </a:r>
            <a:r>
              <a:rPr lang="de-DE" sz="800" b="1" dirty="0" smtClean="0"/>
              <a:t>Spekulation: </a:t>
            </a:r>
            <a:r>
              <a:rPr lang="de-DE" sz="800" dirty="0" smtClean="0"/>
              <a:t>z.B.  Amsterdam 1637,NY 1929, 2008)</a:t>
            </a:r>
          </a:p>
        </p:txBody>
      </p:sp>
      <p:sp>
        <p:nvSpPr>
          <p:cNvPr id="95" name="Textfeld 94"/>
          <p:cNvSpPr txBox="1"/>
          <p:nvPr/>
        </p:nvSpPr>
        <p:spPr>
          <a:xfrm>
            <a:off x="40398" y="2526226"/>
            <a:ext cx="1993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4</a:t>
            </a:r>
            <a:r>
              <a:rPr lang="de-DE" sz="1200" b="1" dirty="0" smtClean="0">
                <a:latin typeface="+mj-lt"/>
                <a:cs typeface="Chalkduster"/>
              </a:rPr>
              <a:t>) </a:t>
            </a:r>
            <a:r>
              <a:rPr lang="de-DE" sz="1200" b="1" dirty="0" err="1" smtClean="0">
                <a:latin typeface="+mj-lt"/>
                <a:cs typeface="Chalkduster"/>
              </a:rPr>
              <a:t>Börsegang</a:t>
            </a:r>
            <a:r>
              <a:rPr lang="de-DE" sz="1200" b="1" dirty="0" smtClean="0">
                <a:latin typeface="+mj-lt"/>
                <a:cs typeface="Chalkduster"/>
              </a:rPr>
              <a:t> „IPO“ von Unt.</a:t>
            </a:r>
            <a:endParaRPr lang="de-DE" sz="1200" b="1" dirty="0">
              <a:latin typeface="+mj-lt"/>
              <a:cs typeface="Chalkduster"/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40399" y="3566011"/>
            <a:ext cx="2806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5</a:t>
            </a:r>
            <a:r>
              <a:rPr lang="de-DE" sz="1200" b="1" dirty="0" smtClean="0">
                <a:latin typeface="+mj-lt"/>
                <a:cs typeface="Chalkduster"/>
              </a:rPr>
              <a:t>) Aktiengesellschaft</a:t>
            </a:r>
            <a:endParaRPr lang="de-DE" sz="1200" b="1" dirty="0">
              <a:latin typeface="+mj-lt"/>
              <a:cs typeface="Chalkduster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393" y="3879850"/>
            <a:ext cx="1512947" cy="1060449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3" y="945704"/>
            <a:ext cx="2520110" cy="1616771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9" y="5251046"/>
            <a:ext cx="2666200" cy="1360263"/>
          </a:xfrm>
          <a:prstGeom prst="rect">
            <a:avLst/>
          </a:prstGeom>
        </p:spPr>
      </p:pic>
      <p:sp>
        <p:nvSpPr>
          <p:cNvPr id="97" name="Textfeld 96"/>
          <p:cNvSpPr txBox="1"/>
          <p:nvPr/>
        </p:nvSpPr>
        <p:spPr>
          <a:xfrm>
            <a:off x="40398" y="2803225"/>
            <a:ext cx="28421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 smtClean="0"/>
              <a:t>Mehrmonatiger Prozess zur </a:t>
            </a:r>
            <a:r>
              <a:rPr lang="de-DE" sz="800" dirty="0" smtClean="0"/>
              <a:t>subst</a:t>
            </a:r>
            <a:r>
              <a:rPr lang="de-DE" sz="800" dirty="0" smtClean="0"/>
              <a:t>antiellen </a:t>
            </a:r>
            <a:r>
              <a:rPr lang="de-DE" sz="800" dirty="0" smtClean="0"/>
              <a:t> </a:t>
            </a:r>
            <a:r>
              <a:rPr lang="de-DE" sz="800" dirty="0" smtClean="0"/>
              <a:t>Kapitalaufnahme an </a:t>
            </a:r>
            <a:r>
              <a:rPr lang="de-DE" sz="800" dirty="0" err="1" smtClean="0"/>
              <a:t>Börsen:</a:t>
            </a:r>
            <a:r>
              <a:rPr lang="de-DE" sz="800" b="1" dirty="0" err="1" smtClean="0"/>
              <a:t>„</a:t>
            </a:r>
            <a:r>
              <a:rPr lang="de-DE" sz="800" b="1" dirty="0" err="1" smtClean="0"/>
              <a:t>IPO</a:t>
            </a:r>
            <a:r>
              <a:rPr lang="de-DE" sz="800" b="1" dirty="0" smtClean="0"/>
              <a:t>“ (Initial Public </a:t>
            </a:r>
            <a:r>
              <a:rPr lang="de-DE" sz="800" b="1" dirty="0" err="1" smtClean="0"/>
              <a:t>Offering</a:t>
            </a:r>
            <a:r>
              <a:rPr lang="de-DE" sz="800" b="1" dirty="0" smtClean="0"/>
              <a:t>)</a:t>
            </a:r>
          </a:p>
          <a:p>
            <a:r>
              <a:rPr lang="de-DE" sz="800" dirty="0" smtClean="0"/>
              <a:t>Investmentbanken agieren als Intermediäre, Bewertung, Ausgabe, Platzierung auf einem Finanzplatz </a:t>
            </a:r>
          </a:p>
          <a:p>
            <a:r>
              <a:rPr lang="de-DE" sz="800" b="1" dirty="0" smtClean="0"/>
              <a:t>Kosten</a:t>
            </a:r>
            <a:r>
              <a:rPr lang="de-DE" sz="800" dirty="0" smtClean="0"/>
              <a:t>: 4-7% des Emissionsvolumens</a:t>
            </a:r>
          </a:p>
          <a:p>
            <a:r>
              <a:rPr lang="de-DE" sz="800" b="1" dirty="0" smtClean="0"/>
              <a:t>Voraussetzungen</a:t>
            </a:r>
            <a:r>
              <a:rPr lang="de-DE" sz="800" dirty="0" smtClean="0"/>
              <a:t>: rechtlich, wirtschaftlich</a:t>
            </a:r>
            <a:r>
              <a:rPr lang="de-DE" sz="800" dirty="0" smtClean="0">
                <a:ea typeface="Wingdings"/>
                <a:cs typeface="Wingdings"/>
                <a:sym typeface="Wingdings"/>
              </a:rPr>
              <a:t>, Management, RW,</a:t>
            </a:r>
            <a:endParaRPr lang="de-DE" sz="800" dirty="0" smtClean="0"/>
          </a:p>
        </p:txBody>
      </p:sp>
      <p:pic>
        <p:nvPicPr>
          <p:cNvPr id="19" name="Bild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0" y="3843010"/>
            <a:ext cx="1157163" cy="277361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2103" y="3843010"/>
            <a:ext cx="1175736" cy="277361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99" y="4117677"/>
            <a:ext cx="1847641" cy="408578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5043" y="5441546"/>
            <a:ext cx="2133129" cy="1416454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7683" y="5675295"/>
            <a:ext cx="2422984" cy="1118811"/>
          </a:xfrm>
          <a:prstGeom prst="rect">
            <a:avLst/>
          </a:prstGeom>
        </p:spPr>
      </p:pic>
      <p:sp>
        <p:nvSpPr>
          <p:cNvPr id="99" name="Textfeld 98"/>
          <p:cNvSpPr txBox="1"/>
          <p:nvPr/>
        </p:nvSpPr>
        <p:spPr>
          <a:xfrm>
            <a:off x="54902" y="789695"/>
            <a:ext cx="2791701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 smtClean="0"/>
              <a:t>Unternehmen mit i.d.R. sehr großem </a:t>
            </a:r>
            <a:r>
              <a:rPr lang="de-DE" sz="800" dirty="0" err="1" smtClean="0"/>
              <a:t>Finanzierungsbedard</a:t>
            </a:r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 smtClean="0"/>
          </a:p>
        </p:txBody>
      </p:sp>
      <p:sp>
        <p:nvSpPr>
          <p:cNvPr id="100" name="Textfeld 99"/>
          <p:cNvSpPr txBox="1"/>
          <p:nvPr/>
        </p:nvSpPr>
        <p:spPr>
          <a:xfrm>
            <a:off x="3429706" y="3262770"/>
            <a:ext cx="1874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6</a:t>
            </a:r>
            <a:r>
              <a:rPr lang="de-DE" sz="1200" b="1" dirty="0" smtClean="0">
                <a:latin typeface="+mj-lt"/>
                <a:cs typeface="Chalkduster"/>
              </a:rPr>
              <a:t>) Finanzplätze</a:t>
            </a:r>
            <a:endParaRPr lang="de-DE" sz="1200" b="1" dirty="0">
              <a:latin typeface="+mj-lt"/>
              <a:cs typeface="Chalkduster"/>
            </a:endParaRPr>
          </a:p>
        </p:txBody>
      </p:sp>
      <p:sp>
        <p:nvSpPr>
          <p:cNvPr id="101" name="Textfeld 100"/>
          <p:cNvSpPr txBox="1"/>
          <p:nvPr/>
        </p:nvSpPr>
        <p:spPr>
          <a:xfrm>
            <a:off x="3091889" y="4840099"/>
            <a:ext cx="2415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+mj-lt"/>
                <a:cs typeface="Chalkduster"/>
              </a:rPr>
              <a:t>7) Indizes / „Barometer“</a:t>
            </a:r>
          </a:p>
        </p:txBody>
      </p:sp>
      <p:sp>
        <p:nvSpPr>
          <p:cNvPr id="102" name="Textfeld 101"/>
          <p:cNvSpPr txBox="1"/>
          <p:nvPr/>
        </p:nvSpPr>
        <p:spPr>
          <a:xfrm>
            <a:off x="5706533" y="1784321"/>
            <a:ext cx="3412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+mj-lt"/>
                <a:cs typeface="Chalkduster"/>
              </a:rPr>
              <a:t>8) </a:t>
            </a:r>
            <a:r>
              <a:rPr lang="de-DE" sz="1200" b="1" dirty="0" smtClean="0">
                <a:latin typeface="+mj-lt"/>
                <a:cs typeface="Chalkduster"/>
              </a:rPr>
              <a:t>Wertpapiere: </a:t>
            </a:r>
            <a:r>
              <a:rPr lang="de-DE" sz="1000" b="1" dirty="0" smtClean="0">
                <a:latin typeface="+mj-lt"/>
                <a:cs typeface="Chalkduster"/>
              </a:rPr>
              <a:t>Grundsatz: </a:t>
            </a:r>
            <a:r>
              <a:rPr lang="de-DE" sz="1000" b="1" dirty="0" smtClean="0">
                <a:latin typeface="+mj-lt"/>
                <a:cs typeface="Chalkduster"/>
              </a:rPr>
              <a:t>Kaufe nur, was du verstehst!</a:t>
            </a:r>
            <a:r>
              <a:rPr lang="de-DE" sz="1000" b="1" dirty="0" smtClean="0">
                <a:latin typeface="+mj-lt"/>
                <a:cs typeface="Chalkduster"/>
              </a:rPr>
              <a:t> </a:t>
            </a:r>
            <a:endParaRPr lang="de-DE" sz="1000" b="1" dirty="0">
              <a:latin typeface="+mj-lt"/>
              <a:cs typeface="Chalkduster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5526308" y="5734568"/>
            <a:ext cx="338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9</a:t>
            </a:r>
            <a:r>
              <a:rPr lang="de-DE" sz="1200" b="1" dirty="0" smtClean="0">
                <a:latin typeface="+mj-lt"/>
                <a:cs typeface="Chalkduster"/>
              </a:rPr>
              <a:t>) Spannungsfelder </a:t>
            </a:r>
            <a:endParaRPr lang="de-DE" sz="1200" b="1" dirty="0" smtClean="0">
              <a:latin typeface="+mj-lt"/>
              <a:cs typeface="Chalkduster"/>
            </a:endParaRPr>
          </a:p>
          <a:p>
            <a:r>
              <a:rPr lang="de-DE" sz="1200" b="1" dirty="0" smtClean="0">
                <a:latin typeface="+mj-lt"/>
                <a:cs typeface="Chalkduster"/>
              </a:rPr>
              <a:t>bei </a:t>
            </a:r>
            <a:r>
              <a:rPr lang="de-DE" sz="1200" b="1" dirty="0" smtClean="0">
                <a:latin typeface="+mj-lt"/>
                <a:cs typeface="Chalkduster"/>
              </a:rPr>
              <a:t>Geldanlage</a:t>
            </a:r>
            <a:endParaRPr lang="de-DE" sz="1200" b="1" dirty="0">
              <a:latin typeface="+mj-lt"/>
              <a:cs typeface="Chalkduster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194250" y="6773459"/>
            <a:ext cx="64588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smtClean="0">
                <a:solidFill>
                  <a:srgbClr val="000000"/>
                </a:solidFill>
              </a:rPr>
              <a:t>Ethik</a:t>
            </a:r>
            <a:endParaRPr lang="de-DE" sz="700" dirty="0">
              <a:solidFill>
                <a:srgbClr val="000000"/>
              </a:solidFill>
            </a:endParaRPr>
          </a:p>
        </p:txBody>
      </p:sp>
      <p:sp>
        <p:nvSpPr>
          <p:cNvPr id="105" name="Textfeld 104"/>
          <p:cNvSpPr txBox="1"/>
          <p:nvPr/>
        </p:nvSpPr>
        <p:spPr>
          <a:xfrm>
            <a:off x="5706533" y="2014428"/>
            <a:ext cx="3386667" cy="16466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 smtClean="0"/>
              <a:t>Aktien</a:t>
            </a:r>
            <a:r>
              <a:rPr lang="de-DE" sz="800" u="sng" dirty="0" smtClean="0"/>
              <a:t>: </a:t>
            </a:r>
            <a:r>
              <a:rPr lang="de-DE" sz="800" dirty="0" smtClean="0"/>
              <a:t>Beteiligung i.e</a:t>
            </a:r>
            <a:r>
              <a:rPr lang="de-DE" sz="800" b="1" dirty="0" smtClean="0"/>
              <a:t>. Eigenkapital               Kursblatt:</a:t>
            </a:r>
            <a:endParaRPr lang="de-DE" sz="800" b="1" dirty="0"/>
          </a:p>
          <a:p>
            <a:r>
              <a:rPr lang="de-DE" sz="800" b="1" dirty="0" smtClean="0"/>
              <a:t>Dividende:</a:t>
            </a:r>
            <a:r>
              <a:rPr lang="de-DE" sz="800" dirty="0" smtClean="0"/>
              <a:t> Gewinn</a:t>
            </a:r>
          </a:p>
          <a:p>
            <a:r>
              <a:rPr lang="de-DE" sz="700" b="1" u="sng" dirty="0" smtClean="0"/>
              <a:t>Arten:</a:t>
            </a:r>
          </a:p>
          <a:p>
            <a:r>
              <a:rPr lang="de-DE" sz="700" dirty="0" smtClean="0"/>
              <a:t>Stammaktien</a:t>
            </a:r>
            <a:endParaRPr lang="de-DE" sz="700" dirty="0"/>
          </a:p>
          <a:p>
            <a:r>
              <a:rPr lang="de-DE" sz="700" dirty="0" smtClean="0"/>
              <a:t>Vorzugsaktien</a:t>
            </a:r>
          </a:p>
          <a:p>
            <a:r>
              <a:rPr lang="de-DE" sz="700" dirty="0"/>
              <a:t>(</a:t>
            </a:r>
            <a:r>
              <a:rPr lang="de-DE" sz="700" dirty="0" smtClean="0"/>
              <a:t>Höhere Dividende</a:t>
            </a:r>
          </a:p>
          <a:p>
            <a:r>
              <a:rPr lang="de-DE" sz="700" dirty="0"/>
              <a:t>k</a:t>
            </a:r>
            <a:r>
              <a:rPr lang="de-DE" sz="700" dirty="0" smtClean="0"/>
              <a:t>ein Stimmrecht)</a:t>
            </a:r>
            <a:endParaRPr lang="de-DE" sz="700" b="1" dirty="0" smtClean="0"/>
          </a:p>
          <a:p>
            <a:r>
              <a:rPr lang="de-DE" sz="700" b="1" u="sng" dirty="0" smtClean="0"/>
              <a:t>Risiko</a:t>
            </a:r>
            <a:r>
              <a:rPr lang="de-DE" sz="700" dirty="0" smtClean="0"/>
              <a:t>: hoch, starke</a:t>
            </a:r>
          </a:p>
          <a:p>
            <a:r>
              <a:rPr lang="de-DE" sz="700" dirty="0" smtClean="0"/>
              <a:t>Kursschwankungen</a:t>
            </a:r>
            <a:endParaRPr lang="de-DE" sz="700" dirty="0"/>
          </a:p>
          <a:p>
            <a:r>
              <a:rPr lang="de-DE" sz="600" b="1" dirty="0" smtClean="0"/>
              <a:t>Durchschnittsrendite:</a:t>
            </a:r>
          </a:p>
          <a:p>
            <a:r>
              <a:rPr lang="de-DE" sz="600" dirty="0" err="1" smtClean="0"/>
              <a:t>θR</a:t>
            </a:r>
            <a:r>
              <a:rPr lang="de-DE" sz="600" dirty="0" smtClean="0"/>
              <a:t>=(Gewinn p.a. + D)/Kaufpreis*100</a:t>
            </a:r>
            <a:endParaRPr lang="de-DE" sz="600" dirty="0" smtClean="0"/>
          </a:p>
          <a:p>
            <a:r>
              <a:rPr lang="de-DE" sz="600" b="1" dirty="0" smtClean="0"/>
              <a:t>Dividendenrendite</a:t>
            </a:r>
          </a:p>
          <a:p>
            <a:r>
              <a:rPr lang="de-DE" sz="600" dirty="0" smtClean="0"/>
              <a:t>DR=D/Kaufpreis*100</a:t>
            </a:r>
            <a:endParaRPr lang="de-DE" sz="600" dirty="0"/>
          </a:p>
          <a:p>
            <a:r>
              <a:rPr lang="de-DE" sz="600" b="1" dirty="0" smtClean="0"/>
              <a:t>KGV</a:t>
            </a:r>
            <a:r>
              <a:rPr lang="de-DE" sz="600" b="1" dirty="0" smtClean="0"/>
              <a:t>:</a:t>
            </a:r>
            <a:r>
              <a:rPr lang="de-DE" sz="600" dirty="0" smtClean="0"/>
              <a:t> Kurs/</a:t>
            </a:r>
            <a:r>
              <a:rPr lang="de-DE" sz="600" dirty="0" smtClean="0"/>
              <a:t>Gewinn: wie teuer ist Aktie im Vergleich</a:t>
            </a:r>
          </a:p>
          <a:p>
            <a:r>
              <a:rPr lang="de-DE" sz="600" dirty="0" smtClean="0"/>
              <a:t>Wann amortisiert s. Kaufpreis aus Gewinn</a:t>
            </a:r>
            <a:endParaRPr lang="de-DE" sz="600" dirty="0" smtClean="0"/>
          </a:p>
        </p:txBody>
      </p:sp>
      <p:sp>
        <p:nvSpPr>
          <p:cNvPr id="106" name="Textfeld 105"/>
          <p:cNvSpPr txBox="1"/>
          <p:nvPr/>
        </p:nvSpPr>
        <p:spPr>
          <a:xfrm>
            <a:off x="5706533" y="3660081"/>
            <a:ext cx="3386667" cy="969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 smtClean="0"/>
              <a:t>Anleihen: </a:t>
            </a:r>
            <a:r>
              <a:rPr lang="de-DE" sz="800" dirty="0" smtClean="0"/>
              <a:t>Forderungswertpapier i.e. </a:t>
            </a:r>
            <a:r>
              <a:rPr lang="de-DE" sz="800" b="1" dirty="0" smtClean="0"/>
              <a:t>Fremdkapital,</a:t>
            </a:r>
            <a:r>
              <a:rPr lang="de-DE" sz="800" dirty="0" smtClean="0"/>
              <a:t> </a:t>
            </a:r>
            <a:endParaRPr lang="de-DE" sz="800" dirty="0" smtClean="0"/>
          </a:p>
          <a:p>
            <a:r>
              <a:rPr lang="de-DE" sz="700" dirty="0" smtClean="0"/>
              <a:t>vgl</a:t>
            </a:r>
            <a:r>
              <a:rPr lang="de-DE" sz="700" dirty="0" smtClean="0"/>
              <a:t>. endfälliger lfr. Kredit</a:t>
            </a:r>
          </a:p>
          <a:p>
            <a:r>
              <a:rPr lang="de-DE" sz="700" dirty="0" smtClean="0"/>
              <a:t>(Ver</a:t>
            </a:r>
            <a:r>
              <a:rPr lang="de-DE" sz="700" b="1" dirty="0" smtClean="0"/>
              <a:t>zins</a:t>
            </a:r>
            <a:r>
              <a:rPr lang="de-DE" sz="700" dirty="0" smtClean="0"/>
              <a:t>ung: fix, variable oder 0 Bond) , Effektivverzinsung (</a:t>
            </a:r>
            <a:r>
              <a:rPr lang="de-DE" sz="700" dirty="0" err="1" smtClean="0"/>
              <a:t>Zus.kosten</a:t>
            </a:r>
            <a:r>
              <a:rPr lang="de-DE" sz="700" dirty="0" smtClean="0"/>
              <a:t>, Agio)</a:t>
            </a:r>
          </a:p>
          <a:p>
            <a:r>
              <a:rPr lang="de-DE" sz="700" dirty="0" smtClean="0"/>
              <a:t>Berechnung </a:t>
            </a:r>
            <a:r>
              <a:rPr lang="de-DE" sz="700" dirty="0" err="1" smtClean="0"/>
              <a:t>Eff.verz</a:t>
            </a:r>
            <a:r>
              <a:rPr lang="de-DE" sz="700" dirty="0" smtClean="0"/>
              <a:t>.: </a:t>
            </a:r>
            <a:r>
              <a:rPr lang="de-DE" sz="700" dirty="0" err="1" smtClean="0"/>
              <a:t>zB</a:t>
            </a:r>
            <a:r>
              <a:rPr lang="de-DE" sz="700" dirty="0" smtClean="0"/>
              <a:t> 3% </a:t>
            </a:r>
            <a:r>
              <a:rPr lang="de-DE" sz="700" dirty="0" err="1" smtClean="0"/>
              <a:t>Nom.zinssatz</a:t>
            </a:r>
            <a:r>
              <a:rPr lang="de-DE" sz="700" dirty="0" smtClean="0"/>
              <a:t>/Ausgabekurs 106;  =3%/106=2,8%</a:t>
            </a:r>
          </a:p>
          <a:p>
            <a:r>
              <a:rPr lang="de-DE" sz="700" b="1" dirty="0" smtClean="0"/>
              <a:t>Risiko</a:t>
            </a:r>
            <a:r>
              <a:rPr lang="de-DE" sz="700" dirty="0" smtClean="0"/>
              <a:t>: geringere Kursschwankungen als bei </a:t>
            </a:r>
            <a:r>
              <a:rPr lang="de-DE" sz="700" dirty="0" smtClean="0"/>
              <a:t>Aktien, Bundesanleihen sind </a:t>
            </a:r>
            <a:r>
              <a:rPr lang="de-DE" sz="700" b="1" dirty="0" smtClean="0"/>
              <a:t>mündelsicher</a:t>
            </a:r>
            <a:r>
              <a:rPr lang="de-DE" sz="700" dirty="0" smtClean="0"/>
              <a:t> (Veranlagungskriterium als Vormund: Verzinsung, min. Risiko)</a:t>
            </a:r>
            <a:endParaRPr lang="de-DE" sz="700" dirty="0" smtClean="0"/>
          </a:p>
          <a:p>
            <a:r>
              <a:rPr lang="de-DE" sz="700" b="1" dirty="0" smtClean="0"/>
              <a:t>Bonität </a:t>
            </a:r>
            <a:r>
              <a:rPr lang="de-DE" sz="700" dirty="0" smtClean="0"/>
              <a:t>von Emittenten wird von </a:t>
            </a:r>
            <a:r>
              <a:rPr lang="de-DE" sz="700" b="1" dirty="0" smtClean="0"/>
              <a:t>Rating </a:t>
            </a:r>
            <a:r>
              <a:rPr lang="de-DE" sz="700" b="1" dirty="0" smtClean="0"/>
              <a:t>Agenturen </a:t>
            </a:r>
            <a:r>
              <a:rPr lang="de-DE" sz="700" dirty="0" smtClean="0"/>
              <a:t>(Moodys, S&amp;P, Fitch) eingeschätzt, Ratings: AAA (erstklassig) – D (</a:t>
            </a:r>
            <a:r>
              <a:rPr lang="de-DE" sz="700" dirty="0" err="1" smtClean="0"/>
              <a:t>default</a:t>
            </a:r>
            <a:r>
              <a:rPr lang="de-DE" sz="700" dirty="0" smtClean="0"/>
              <a:t>) </a:t>
            </a:r>
          </a:p>
        </p:txBody>
      </p:sp>
      <p:sp>
        <p:nvSpPr>
          <p:cNvPr id="107" name="Textfeld 106"/>
          <p:cNvSpPr txBox="1"/>
          <p:nvPr/>
        </p:nvSpPr>
        <p:spPr>
          <a:xfrm>
            <a:off x="5705879" y="5475135"/>
            <a:ext cx="3386667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 smtClean="0"/>
              <a:t>Derivative: </a:t>
            </a:r>
            <a:r>
              <a:rPr lang="de-DE" sz="800" dirty="0" smtClean="0"/>
              <a:t>stand. Rechte zum Kauf („Call“) oder Verkauf („</a:t>
            </a:r>
            <a:r>
              <a:rPr lang="de-DE" sz="800" dirty="0" err="1" smtClean="0"/>
              <a:t>Put</a:t>
            </a:r>
            <a:r>
              <a:rPr lang="de-DE" sz="800" dirty="0" smtClean="0"/>
              <a:t>“) </a:t>
            </a:r>
            <a:r>
              <a:rPr lang="de-DE" sz="700" dirty="0" smtClean="0"/>
              <a:t>von Werten: z.B. Aktien, Indizes, Rohstoffe, Werte,... (hochriskant)</a:t>
            </a:r>
          </a:p>
        </p:txBody>
      </p:sp>
      <p:sp>
        <p:nvSpPr>
          <p:cNvPr id="108" name="Textfeld 107"/>
          <p:cNvSpPr txBox="1"/>
          <p:nvPr/>
        </p:nvSpPr>
        <p:spPr>
          <a:xfrm>
            <a:off x="5706533" y="4829141"/>
            <a:ext cx="33866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 smtClean="0"/>
              <a:t>Investmentfons: </a:t>
            </a:r>
            <a:r>
              <a:rPr lang="de-DE" sz="700" dirty="0" smtClean="0"/>
              <a:t>Topf  (</a:t>
            </a:r>
            <a:r>
              <a:rPr lang="de-DE" sz="700" dirty="0" smtClean="0"/>
              <a:t>Aktien-, Anleihen-, </a:t>
            </a:r>
            <a:r>
              <a:rPr lang="de-DE" sz="700" dirty="0" err="1" smtClean="0"/>
              <a:t>Mixfonds</a:t>
            </a:r>
            <a:r>
              <a:rPr lang="de-DE" sz="700" dirty="0" smtClean="0"/>
              <a:t>) </a:t>
            </a:r>
            <a:r>
              <a:rPr lang="de-DE" sz="700" dirty="0" smtClean="0"/>
              <a:t>viele </a:t>
            </a:r>
            <a:r>
              <a:rPr lang="de-DE" sz="700" dirty="0" smtClean="0"/>
              <a:t>Anleger </a:t>
            </a:r>
            <a:r>
              <a:rPr lang="de-DE" sz="700" dirty="0" smtClean="0"/>
              <a:t>zahlen ein</a:t>
            </a:r>
            <a:r>
              <a:rPr lang="de-DE" sz="700" dirty="0" smtClean="0"/>
              <a:t> </a:t>
            </a:r>
            <a:r>
              <a:rPr lang="de-DE" sz="700" dirty="0" smtClean="0"/>
              <a:t>Jeder Anleger ist Miteigentümer am Gesamtvermögen (+ Risikostreuung, - Kosten</a:t>
            </a:r>
            <a:r>
              <a:rPr lang="de-DE" sz="700" dirty="0" smtClean="0"/>
              <a:t>) </a:t>
            </a:r>
          </a:p>
          <a:p>
            <a:r>
              <a:rPr lang="de-DE" sz="700" b="1" dirty="0" smtClean="0"/>
              <a:t>Ansprüche:</a:t>
            </a:r>
            <a:r>
              <a:rPr lang="de-DE" sz="700" dirty="0" smtClean="0"/>
              <a:t> Gewinnbeteiligung, ord. Verwaltung, Information, ggf. Rückgabe (nicht: ETF)</a:t>
            </a:r>
          </a:p>
          <a:p>
            <a:r>
              <a:rPr lang="de-DE" sz="700" b="1" dirty="0" smtClean="0"/>
              <a:t>ETF</a:t>
            </a:r>
            <a:r>
              <a:rPr lang="de-DE" sz="700" dirty="0" smtClean="0"/>
              <a:t> (Exchange-</a:t>
            </a:r>
            <a:r>
              <a:rPr lang="de-DE" sz="700" dirty="0" err="1" smtClean="0"/>
              <a:t>traded</a:t>
            </a:r>
            <a:r>
              <a:rPr lang="de-DE" sz="700" dirty="0" smtClean="0"/>
              <a:t> Funds): Passivfond (nicht von </a:t>
            </a:r>
            <a:r>
              <a:rPr lang="de-DE" sz="700" dirty="0" err="1" smtClean="0"/>
              <a:t>Investges</a:t>
            </a:r>
            <a:r>
              <a:rPr lang="de-DE" sz="700" dirty="0"/>
              <a:t> </a:t>
            </a:r>
            <a:r>
              <a:rPr lang="de-DE" sz="700" dirty="0" smtClean="0"/>
              <a:t>sondern von </a:t>
            </a:r>
            <a:r>
              <a:rPr lang="de-DE" sz="700" dirty="0" smtClean="0"/>
              <a:t>Börse </a:t>
            </a:r>
            <a:r>
              <a:rPr lang="de-DE" sz="700" dirty="0" smtClean="0"/>
              <a:t>verwaltet und gehandelt.</a:t>
            </a:r>
            <a:r>
              <a:rPr lang="de-DE" sz="700" dirty="0" smtClean="0"/>
              <a:t>, </a:t>
            </a:r>
            <a:r>
              <a:rPr lang="de-DE" sz="700" dirty="0" smtClean="0"/>
              <a:t>geringe Gebühren, </a:t>
            </a:r>
            <a:r>
              <a:rPr lang="de-DE" sz="700" dirty="0" smtClean="0"/>
              <a:t>Orientierung an Index z.B. </a:t>
            </a:r>
            <a:r>
              <a:rPr lang="de-DE" sz="700" dirty="0" smtClean="0"/>
              <a:t>DAX</a:t>
            </a:r>
            <a:endParaRPr lang="de-DE" sz="700" dirty="0" smtClean="0"/>
          </a:p>
        </p:txBody>
      </p:sp>
      <p:sp>
        <p:nvSpPr>
          <p:cNvPr id="109" name="Textfeld 108"/>
          <p:cNvSpPr txBox="1"/>
          <p:nvPr/>
        </p:nvSpPr>
        <p:spPr>
          <a:xfrm>
            <a:off x="0" y="3820782"/>
            <a:ext cx="2827638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r>
              <a:rPr lang="de-DE" sz="800" b="1" u="sng" dirty="0" smtClean="0"/>
              <a:t>Aktionäre haben auch Rechte:</a:t>
            </a:r>
          </a:p>
          <a:p>
            <a:r>
              <a:rPr lang="de-DE" sz="800" b="1" dirty="0" smtClean="0"/>
              <a:t>Stimmrecht</a:t>
            </a:r>
            <a:r>
              <a:rPr lang="de-DE" sz="800" dirty="0" smtClean="0"/>
              <a:t> in Hauptversammlung, Dividende, Bezugsrecht bei Ausgabe von neuen (jungen) Aktien, Liquidationserlös</a:t>
            </a:r>
            <a:endParaRPr lang="de-DE" sz="800" dirty="0"/>
          </a:p>
          <a:p>
            <a:r>
              <a:rPr lang="de-DE" sz="800" b="1" u="sng" dirty="0" err="1" smtClean="0"/>
              <a:t>AG‘s</a:t>
            </a:r>
            <a:r>
              <a:rPr lang="de-DE" sz="800" b="1" u="sng" dirty="0" smtClean="0"/>
              <a:t> haben Pflichten</a:t>
            </a:r>
          </a:p>
          <a:p>
            <a:r>
              <a:rPr lang="de-DE" sz="800" dirty="0" smtClean="0"/>
              <a:t>Information &amp; Veröffentlichung, Bilanzierung (ggf. IFRS)</a:t>
            </a:r>
          </a:p>
          <a:p>
            <a:r>
              <a:rPr lang="de-DE" sz="800" b="1" dirty="0" smtClean="0"/>
              <a:t>Wichtige Kennzahlen </a:t>
            </a:r>
            <a:r>
              <a:rPr lang="de-DE" sz="800" dirty="0" smtClean="0"/>
              <a:t>(RW): EBIT, EBIT DA, Eigenkapitalquote,...</a:t>
            </a:r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 smtClean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</p:txBody>
      </p:sp>
      <p:sp>
        <p:nvSpPr>
          <p:cNvPr id="110" name="Textfeld 109"/>
          <p:cNvSpPr txBox="1"/>
          <p:nvPr/>
        </p:nvSpPr>
        <p:spPr>
          <a:xfrm>
            <a:off x="2975043" y="3525851"/>
            <a:ext cx="264616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Bedeutung der Finanzplätze gemessen an der </a:t>
            </a:r>
            <a:r>
              <a:rPr lang="de-DE" sz="800" b="1" dirty="0" smtClean="0"/>
              <a:t>Marktkapitalisierung</a:t>
            </a:r>
            <a:r>
              <a:rPr lang="de-DE" sz="800" dirty="0" smtClean="0"/>
              <a:t> (Börsenwert v. Unternehmen) / BIP</a:t>
            </a:r>
          </a:p>
        </p:txBody>
      </p:sp>
      <p:sp>
        <p:nvSpPr>
          <p:cNvPr id="111" name="Textfeld 110"/>
          <p:cNvSpPr txBox="1"/>
          <p:nvPr/>
        </p:nvSpPr>
        <p:spPr>
          <a:xfrm>
            <a:off x="2949642" y="5086962"/>
            <a:ext cx="264616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Index: </a:t>
            </a:r>
            <a:r>
              <a:rPr lang="de-DE" sz="800" dirty="0" smtClean="0"/>
              <a:t>Kennzahl , ermöglicht Vergleich im Zeitablauf</a:t>
            </a:r>
          </a:p>
          <a:p>
            <a:r>
              <a:rPr lang="de-DE" sz="800" dirty="0" smtClean="0"/>
              <a:t>Gewichtet aus best. Unternehmen z.B. S&amp;P 500, ATX </a:t>
            </a:r>
          </a:p>
        </p:txBody>
      </p:sp>
      <p:pic>
        <p:nvPicPr>
          <p:cNvPr id="29" name="Bild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0539" y="983683"/>
            <a:ext cx="690495" cy="851438"/>
          </a:xfrm>
          <a:prstGeom prst="rect">
            <a:avLst/>
          </a:prstGeom>
        </p:spPr>
      </p:pic>
      <p:pic>
        <p:nvPicPr>
          <p:cNvPr id="32" name="Bild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94249" y="694588"/>
            <a:ext cx="1844123" cy="1140533"/>
          </a:xfrm>
          <a:prstGeom prst="rect">
            <a:avLst/>
          </a:prstGeom>
        </p:spPr>
      </p:pic>
      <p:sp>
        <p:nvSpPr>
          <p:cNvPr id="34" name="Textfeld 33"/>
          <p:cNvSpPr txBox="1"/>
          <p:nvPr/>
        </p:nvSpPr>
        <p:spPr>
          <a:xfrm>
            <a:off x="5044965" y="5956250"/>
            <a:ext cx="763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 smtClean="0">
                <a:solidFill>
                  <a:srgbClr val="FF0000"/>
                </a:solidFill>
              </a:rPr>
              <a:t>ATX (Wien)</a:t>
            </a:r>
          </a:p>
          <a:p>
            <a:r>
              <a:rPr lang="de-DE" sz="600" dirty="0" smtClean="0">
                <a:solidFill>
                  <a:srgbClr val="FF6600"/>
                </a:solidFill>
              </a:rPr>
              <a:t>DAX (Frankfurt)</a:t>
            </a:r>
          </a:p>
          <a:p>
            <a:r>
              <a:rPr lang="de-DE" sz="600" dirty="0" smtClean="0">
                <a:solidFill>
                  <a:schemeClr val="bg1">
                    <a:lumMod val="65000"/>
                  </a:schemeClr>
                </a:solidFill>
              </a:rPr>
              <a:t>Dow Jones (NY)</a:t>
            </a:r>
          </a:p>
          <a:p>
            <a:r>
              <a:rPr lang="de-DE" sz="600" dirty="0" smtClean="0">
                <a:solidFill>
                  <a:srgbClr val="008000"/>
                </a:solidFill>
              </a:rPr>
              <a:t>FTSE 100 (London)</a:t>
            </a:r>
          </a:p>
          <a:p>
            <a:endParaRPr lang="de-DE" sz="600" dirty="0" smtClean="0"/>
          </a:p>
          <a:p>
            <a:endParaRPr lang="de-DE" sz="600" dirty="0" smtClean="0"/>
          </a:p>
          <a:p>
            <a:r>
              <a:rPr lang="de-DE" sz="600" dirty="0" smtClean="0"/>
              <a:t>Nikkei (Tokio)</a:t>
            </a:r>
          </a:p>
          <a:p>
            <a:r>
              <a:rPr lang="de-DE" sz="600" dirty="0" smtClean="0"/>
              <a:t>S&amp;P 500</a:t>
            </a:r>
          </a:p>
          <a:p>
            <a:r>
              <a:rPr lang="de-DE" sz="600" dirty="0" smtClean="0"/>
              <a:t>NASDAG</a:t>
            </a:r>
            <a:endParaRPr lang="de-DE" sz="600" dirty="0"/>
          </a:p>
        </p:txBody>
      </p:sp>
      <p:sp>
        <p:nvSpPr>
          <p:cNvPr id="41" name="Rechteck 40"/>
          <p:cNvSpPr/>
          <p:nvPr/>
        </p:nvSpPr>
        <p:spPr>
          <a:xfrm>
            <a:off x="6942667" y="6657225"/>
            <a:ext cx="480183" cy="116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500" kern="120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Sicherheit</a:t>
            </a:r>
            <a:endParaRPr lang="de-DE" sz="100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7581239" y="6651577"/>
            <a:ext cx="377428" cy="121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5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Ertrag</a:t>
            </a:r>
            <a:endParaRPr lang="de-DE" sz="500" dirty="0">
              <a:effectLst/>
              <a:latin typeface="Times"/>
              <a:ea typeface="ＭＳ 明朝"/>
              <a:cs typeface="Times New Roman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2377839" y="423258"/>
            <a:ext cx="560602" cy="88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 flipV="1">
            <a:off x="5148017" y="435958"/>
            <a:ext cx="558516" cy="88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5706533" y="4617587"/>
            <a:ext cx="338666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Mezzaninkapital</a:t>
            </a:r>
            <a:r>
              <a:rPr lang="de-DE" sz="700" b="1" dirty="0" smtClean="0"/>
              <a:t>: </a:t>
            </a:r>
            <a:r>
              <a:rPr lang="de-DE" sz="700" dirty="0" smtClean="0"/>
              <a:t>Elemente von EK u</a:t>
            </a:r>
            <a:r>
              <a:rPr lang="de-DE" sz="700" dirty="0" smtClean="0"/>
              <a:t>. FK z.B. Wandelanleihe (Anleihe &gt; Aktie)</a:t>
            </a:r>
            <a:endParaRPr lang="de-DE" sz="700" dirty="0" smtClean="0"/>
          </a:p>
        </p:txBody>
      </p:sp>
    </p:spTree>
    <p:extLst>
      <p:ext uri="{BB962C8B-B14F-4D97-AF65-F5344CB8AC3E}">
        <p14:creationId xmlns:p14="http://schemas.microsoft.com/office/powerpoint/2010/main" val="131980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81" grpId="0"/>
      <p:bldP spid="75" grpId="0" animBg="1"/>
      <p:bldP spid="76" grpId="0" animBg="1"/>
      <p:bldP spid="83" grpId="0" animBg="1"/>
      <p:bldP spid="95" grpId="0"/>
      <p:bldP spid="96" grpId="0"/>
      <p:bldP spid="97" grpId="0" animBg="1"/>
      <p:bldP spid="99" grpId="0" animBg="1"/>
      <p:bldP spid="100" grpId="0"/>
      <p:bldP spid="101" grpId="0"/>
      <p:bldP spid="102" grpId="0"/>
      <p:bldP spid="104" grpId="0"/>
      <p:bldP spid="28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34" grpId="0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</Words>
  <Application>Microsoft Macintosh PowerPoint</Application>
  <PresentationFormat>Bildschirmpräsentation (4:3)</PresentationFormat>
  <Paragraphs>112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Veranlagung und Wertpapiere</dc:title>
  <dc:creator>werner holzheu</dc:creator>
  <cp:lastModifiedBy>werner holzheu</cp:lastModifiedBy>
  <cp:revision>55</cp:revision>
  <cp:lastPrinted>2016-09-23T06:29:07Z</cp:lastPrinted>
  <dcterms:created xsi:type="dcterms:W3CDTF">2016-09-03T09:05:14Z</dcterms:created>
  <dcterms:modified xsi:type="dcterms:W3CDTF">2019-04-23T10:26:40Z</dcterms:modified>
</cp:coreProperties>
</file>