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5" autoAdjust="0"/>
  </p:normalViewPr>
  <p:slideViewPr>
    <p:cSldViewPr>
      <p:cViewPr>
        <p:scale>
          <a:sx n="100" d="100"/>
          <a:sy n="100" d="100"/>
        </p:scale>
        <p:origin x="-134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2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3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1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65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3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6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12.06.19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Tourismusbuchungen</a:t>
            </a:r>
          </a:p>
          <a:p>
            <a:r>
              <a:rPr lang="de-AT" sz="1200" dirty="0" smtClean="0">
                <a:cs typeface="Chalkduster"/>
              </a:rPr>
              <a:t>Lebensmitteleinkauf, Getränke ..., Emballagen,</a:t>
            </a:r>
          </a:p>
          <a:p>
            <a:r>
              <a:rPr lang="de-AT" sz="1200" dirty="0" smtClean="0">
                <a:cs typeface="Chalkduster"/>
              </a:rPr>
              <a:t>Verkauf (Erlösbuchung auf Losungsverrechnung)</a:t>
            </a:r>
            <a:endParaRPr lang="de-DE" sz="1200" dirty="0" smtClean="0"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laufende Buchungen bei Tourismusbetrieben (Gastronomie)</a:t>
            </a:r>
          </a:p>
          <a:p>
            <a:r>
              <a:rPr lang="de-AT" sz="1000" dirty="0" smtClean="0">
                <a:latin typeface="+mj-lt"/>
              </a:rPr>
              <a:t>Einkaufbuchungen </a:t>
            </a:r>
            <a:r>
              <a:rPr lang="de-AT" sz="1000" dirty="0" smtClean="0">
                <a:latin typeface="+mj-lt"/>
              </a:rPr>
              <a:t>durchführen</a:t>
            </a:r>
            <a:endParaRPr lang="de-AT" sz="1000" dirty="0" smtClean="0">
              <a:latin typeface="+mj-lt"/>
            </a:endParaRPr>
          </a:p>
          <a:p>
            <a:r>
              <a:rPr lang="de-AT" sz="1000" dirty="0" smtClean="0">
                <a:latin typeface="+mj-lt"/>
              </a:rPr>
              <a:t>Emballagen durchführen</a:t>
            </a:r>
          </a:p>
          <a:p>
            <a:r>
              <a:rPr lang="de-AT" sz="1000" dirty="0" smtClean="0">
                <a:latin typeface="+mj-lt"/>
              </a:rPr>
              <a:t>Erlösbuchungen auf Losungsverrechnung, und ohne Losungsverrechnung (Software)  durchführen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52" y="141277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Lesen der Angabe</a:t>
            </a:r>
            <a:endParaRPr lang="de-AT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597868" y="148478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a) Wer sind wir: 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97868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b</a:t>
            </a:r>
            <a:r>
              <a:rPr lang="de-AT" sz="1000" b="1" dirty="0" smtClean="0"/>
              <a:t>) Beleg :</a:t>
            </a:r>
          </a:p>
          <a:p>
            <a:endParaRPr lang="de-AT" sz="800" dirty="0" smtClean="0"/>
          </a:p>
        </p:txBody>
      </p:sp>
      <p:sp>
        <p:nvSpPr>
          <p:cNvPr id="7" name="Rechteck 6"/>
          <p:cNvSpPr/>
          <p:nvPr/>
        </p:nvSpPr>
        <p:spPr>
          <a:xfrm>
            <a:off x="2937620" y="1772816"/>
            <a:ext cx="6026868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FF0000"/>
                </a:solidFill>
              </a:rPr>
              <a:t>ER, K, S                                                                                                                                                      AR, K, S</a:t>
            </a:r>
          </a:p>
        </p:txBody>
      </p:sp>
      <p:sp>
        <p:nvSpPr>
          <p:cNvPr id="26" name="Rechteck 25"/>
          <p:cNvSpPr/>
          <p:nvPr/>
        </p:nvSpPr>
        <p:spPr>
          <a:xfrm>
            <a:off x="2937620" y="1412776"/>
            <a:ext cx="609887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Hotel, Restaurant, </a:t>
            </a:r>
            <a:r>
              <a:rPr lang="de-DE" sz="1200" dirty="0" smtClean="0">
                <a:solidFill>
                  <a:schemeClr val="tx1"/>
                </a:solidFill>
              </a:rPr>
              <a:t>das Lebensmittel, Getränke einkauft und diese dann im Hotel ... verkauft</a:t>
            </a:r>
            <a:endParaRPr lang="de-DE" sz="1200" b="1" dirty="0" smtClean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619672" y="20608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c) Signalwörter</a:t>
            </a:r>
          </a:p>
          <a:p>
            <a:r>
              <a:rPr lang="de-AT" sz="1000" b="1" dirty="0" smtClean="0"/>
              <a:t>Besonderheiten UST</a:t>
            </a:r>
          </a:p>
        </p:txBody>
      </p:sp>
      <p:sp>
        <p:nvSpPr>
          <p:cNvPr id="29" name="Rechteck 28"/>
          <p:cNvSpPr/>
          <p:nvPr/>
        </p:nvSpPr>
        <p:spPr>
          <a:xfrm>
            <a:off x="2937620" y="2060848"/>
            <a:ext cx="6026868" cy="288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FF0000"/>
                </a:solidFill>
              </a:rPr>
              <a:t>Speisen (10% UST), Getränke, etc. (20% UST), Logis (13</a:t>
            </a:r>
            <a:r>
              <a:rPr lang="de-DE" sz="1000" dirty="0" smtClean="0">
                <a:solidFill>
                  <a:srgbClr val="FF0000"/>
                </a:solidFill>
              </a:rPr>
              <a:t>% UST, bzw. 10% ab 2019)</a:t>
            </a:r>
            <a:r>
              <a:rPr lang="de-DE" sz="1000" dirty="0" smtClean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07504" y="2492896"/>
            <a:ext cx="8928992" cy="43651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843808" y="1412776"/>
            <a:ext cx="6192688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23440" y="69269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6" name="Bild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764704"/>
            <a:ext cx="1571760" cy="576064"/>
          </a:xfrm>
          <a:prstGeom prst="rect">
            <a:avLst/>
          </a:prstGeom>
        </p:spPr>
      </p:pic>
      <p:pic>
        <p:nvPicPr>
          <p:cNvPr id="107" name="Bild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764704"/>
            <a:ext cx="2102553" cy="576064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7092280" y="83671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843808" y="764704"/>
            <a:ext cx="5472608" cy="5760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49852"/>
              </p:ext>
            </p:extLst>
          </p:nvPr>
        </p:nvGraphicFramePr>
        <p:xfrm>
          <a:off x="6516216" y="3068960"/>
          <a:ext cx="2400300" cy="190500"/>
        </p:xfrm>
        <a:graphic>
          <a:graphicData uri="http://schemas.openxmlformats.org/drawingml/2006/table">
            <a:tbl>
              <a:tblPr/>
              <a:tblGrid>
                <a:gridCol w="1066800"/>
                <a:gridCol w="2286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1831"/>
              </p:ext>
            </p:extLst>
          </p:nvPr>
        </p:nvGraphicFramePr>
        <p:xfrm>
          <a:off x="6516216" y="3284984"/>
          <a:ext cx="2400300" cy="190500"/>
        </p:xfrm>
        <a:graphic>
          <a:graphicData uri="http://schemas.openxmlformats.org/drawingml/2006/table">
            <a:tbl>
              <a:tblPr/>
              <a:tblGrid>
                <a:gridCol w="1066800"/>
                <a:gridCol w="2286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Ford. Kreditk.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33140"/>
              </p:ext>
            </p:extLst>
          </p:nvPr>
        </p:nvGraphicFramePr>
        <p:xfrm>
          <a:off x="6516216" y="3501008"/>
          <a:ext cx="2400300" cy="190500"/>
        </p:xfrm>
        <a:graphic>
          <a:graphicData uri="http://schemas.openxmlformats.org/drawingml/2006/table">
            <a:tbl>
              <a:tblPr/>
              <a:tblGrid>
                <a:gridCol w="1066800"/>
                <a:gridCol w="2286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Ford.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1062"/>
              </p:ext>
            </p:extLst>
          </p:nvPr>
        </p:nvGraphicFramePr>
        <p:xfrm>
          <a:off x="6516216" y="3717032"/>
          <a:ext cx="2400300" cy="190500"/>
        </p:xfrm>
        <a:graphic>
          <a:graphicData uri="http://schemas.openxmlformats.org/drawingml/2006/table">
            <a:tbl>
              <a:tblPr/>
              <a:tblGrid>
                <a:gridCol w="1066800"/>
                <a:gridCol w="2286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Kundenford.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31505"/>
              </p:ext>
            </p:extLst>
          </p:nvPr>
        </p:nvGraphicFramePr>
        <p:xfrm>
          <a:off x="6516216" y="4228018"/>
          <a:ext cx="2400300" cy="1358900"/>
        </p:xfrm>
        <a:graphic>
          <a:graphicData uri="http://schemas.openxmlformats.org/drawingml/2006/table">
            <a:tbl>
              <a:tblPr/>
              <a:tblGrid>
                <a:gridCol w="1066800"/>
                <a:gridCol w="2286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Speisen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Bier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Wein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AF Getr.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Logis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90798"/>
              </p:ext>
            </p:extLst>
          </p:nvPr>
        </p:nvGraphicFramePr>
        <p:xfrm>
          <a:off x="1259632" y="2708920"/>
          <a:ext cx="3600400" cy="381000"/>
        </p:xfrm>
        <a:graphic>
          <a:graphicData uri="http://schemas.openxmlformats.org/drawingml/2006/table">
            <a:tbl>
              <a:tblPr/>
              <a:tblGrid>
                <a:gridCol w="1270730"/>
                <a:gridCol w="1134580"/>
                <a:gridCol w="211788"/>
                <a:gridCol w="9833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LM Einkauf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LM 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22315"/>
              </p:ext>
            </p:extLst>
          </p:nvPr>
        </p:nvGraphicFramePr>
        <p:xfrm>
          <a:off x="1259632" y="3212976"/>
          <a:ext cx="3600400" cy="381000"/>
        </p:xfrm>
        <a:graphic>
          <a:graphicData uri="http://schemas.openxmlformats.org/drawingml/2006/table">
            <a:tbl>
              <a:tblPr/>
              <a:tblGrid>
                <a:gridCol w="1270730"/>
                <a:gridCol w="1134580"/>
                <a:gridCol w="211788"/>
                <a:gridCol w="9833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Bier Einkauf (Ziel)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Biereinsatz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Lieferant,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99983"/>
              </p:ext>
            </p:extLst>
          </p:nvPr>
        </p:nvGraphicFramePr>
        <p:xfrm>
          <a:off x="1259632" y="3645024"/>
          <a:ext cx="3600400" cy="381000"/>
        </p:xfrm>
        <a:graphic>
          <a:graphicData uri="http://schemas.openxmlformats.org/drawingml/2006/table">
            <a:tbl>
              <a:tblPr/>
              <a:tblGrid>
                <a:gridCol w="1270730"/>
                <a:gridCol w="1134580"/>
                <a:gridCol w="211788"/>
                <a:gridCol w="9833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Wein Einkauf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Weineinsatz, ...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i-FI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</a:t>
                      </a:r>
                      <a:r>
                        <a:rPr lang="fi-FI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BK</a:t>
                      </a:r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mit</a:t>
                      </a:r>
                      <a:r>
                        <a:rPr lang="de-D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Bankomatkarte</a:t>
                      </a:r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39420"/>
              </p:ext>
            </p:extLst>
          </p:nvPr>
        </p:nvGraphicFramePr>
        <p:xfrm>
          <a:off x="1259632" y="4149080"/>
          <a:ext cx="3600401" cy="381000"/>
        </p:xfrm>
        <a:graphic>
          <a:graphicData uri="http://schemas.openxmlformats.org/drawingml/2006/table">
            <a:tbl>
              <a:tblPr/>
              <a:tblGrid>
                <a:gridCol w="1270730"/>
                <a:gridCol w="1134580"/>
                <a:gridCol w="211789"/>
                <a:gridCol w="9833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Emballagen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Emballageneinsatz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5198"/>
              </p:ext>
            </p:extLst>
          </p:nvPr>
        </p:nvGraphicFramePr>
        <p:xfrm>
          <a:off x="1259632" y="4581128"/>
          <a:ext cx="3600400" cy="576580"/>
        </p:xfrm>
        <a:graphic>
          <a:graphicData uri="http://schemas.openxmlformats.org/drawingml/2006/table">
            <a:tbl>
              <a:tblPr/>
              <a:tblGrid>
                <a:gridCol w="1270729"/>
                <a:gridCol w="1134580"/>
                <a:gridCol w="211788"/>
                <a:gridCol w="9833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LM Einkauf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...Getr. 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Kassa, 330..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Embal.eins.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24247"/>
              </p:ext>
            </p:extLst>
          </p:nvPr>
        </p:nvGraphicFramePr>
        <p:xfrm>
          <a:off x="1259632" y="5805264"/>
          <a:ext cx="3600400" cy="190500"/>
        </p:xfrm>
        <a:graphic>
          <a:graphicData uri="http://schemas.openxmlformats.org/drawingml/2006/table">
            <a:tbl>
              <a:tblPr/>
              <a:tblGrid>
                <a:gridCol w="1270729"/>
                <a:gridCol w="1134580"/>
                <a:gridCol w="211788"/>
                <a:gridCol w="9833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zerstörte Emball.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Schadensf.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Embal.eins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43486"/>
              </p:ext>
            </p:extLst>
          </p:nvPr>
        </p:nvGraphicFramePr>
        <p:xfrm>
          <a:off x="1259632" y="5229200"/>
          <a:ext cx="3600400" cy="381000"/>
        </p:xfrm>
        <a:graphic>
          <a:graphicData uri="http://schemas.openxmlformats.org/drawingml/2006/table">
            <a:tbl>
              <a:tblPr/>
              <a:tblGrid>
                <a:gridCol w="1270729"/>
                <a:gridCol w="1134580"/>
                <a:gridCol w="211788"/>
                <a:gridCol w="98330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LM Einkauf bei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...Getr. Einsatz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Kassa, 330..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Emb.rücks.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Embal.eins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61" name="Textfeld 60"/>
          <p:cNvSpPr txBox="1"/>
          <p:nvPr/>
        </p:nvSpPr>
        <p:spPr>
          <a:xfrm>
            <a:off x="3059832" y="486916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</a:rPr>
              <a:t>Vost</a:t>
            </a:r>
            <a:r>
              <a:rPr lang="de-DE" sz="1000" dirty="0" smtClean="0">
                <a:solidFill>
                  <a:srgbClr val="FF0000"/>
                </a:solidFill>
              </a:rPr>
              <a:t> = </a:t>
            </a:r>
            <a:r>
              <a:rPr lang="de-DE" sz="1000" dirty="0" err="1" smtClean="0">
                <a:solidFill>
                  <a:srgbClr val="FF0000"/>
                </a:solidFill>
              </a:rPr>
              <a:t>idR</a:t>
            </a:r>
            <a:r>
              <a:rPr lang="de-DE" sz="1000" dirty="0" smtClean="0">
                <a:solidFill>
                  <a:srgbClr val="FF0000"/>
                </a:solidFill>
              </a:rPr>
              <a:t> 20%  von 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Getränkeeins + </a:t>
            </a:r>
            <a:r>
              <a:rPr lang="de-DE" sz="1000" dirty="0" err="1" smtClean="0">
                <a:solidFill>
                  <a:srgbClr val="FF0000"/>
                </a:solidFill>
              </a:rPr>
              <a:t>Emballageneinsatz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2915816" y="544522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</a:t>
            </a:r>
            <a:r>
              <a:rPr lang="de-DE" sz="1000" dirty="0" err="1" smtClean="0">
                <a:solidFill>
                  <a:srgbClr val="FF0000"/>
                </a:solidFill>
              </a:rPr>
              <a:t>Vost</a:t>
            </a:r>
            <a:r>
              <a:rPr lang="de-DE" sz="1000" dirty="0" smtClean="0">
                <a:solidFill>
                  <a:srgbClr val="FF0000"/>
                </a:solidFill>
              </a:rPr>
              <a:t> = </a:t>
            </a:r>
            <a:r>
              <a:rPr lang="de-DE" sz="1000" dirty="0" err="1" smtClean="0">
                <a:solidFill>
                  <a:srgbClr val="FF0000"/>
                </a:solidFill>
              </a:rPr>
              <a:t>idR</a:t>
            </a:r>
            <a:r>
              <a:rPr lang="de-DE" sz="1000" dirty="0" smtClean="0">
                <a:solidFill>
                  <a:srgbClr val="FF0000"/>
                </a:solidFill>
              </a:rPr>
              <a:t> 20%  von 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Getränkeeins - </a:t>
            </a:r>
            <a:r>
              <a:rPr lang="de-DE" sz="1000" dirty="0" err="1" smtClean="0">
                <a:solidFill>
                  <a:srgbClr val="FF0000"/>
                </a:solidFill>
              </a:rPr>
              <a:t>Emballageneinsatz</a:t>
            </a:r>
            <a:endParaRPr lang="de-DE" sz="1000" dirty="0">
              <a:solidFill>
                <a:srgbClr val="FF0000"/>
              </a:solidFill>
            </a:endParaRPr>
          </a:p>
        </p:txBody>
      </p:sp>
      <p:graphicFrame>
        <p:nvGraphicFramePr>
          <p:cNvPr id="63" name="Tabel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30449"/>
              </p:ext>
            </p:extLst>
          </p:nvPr>
        </p:nvGraphicFramePr>
        <p:xfrm>
          <a:off x="6732240" y="5763096"/>
          <a:ext cx="2150244" cy="330200"/>
        </p:xfrm>
        <a:graphic>
          <a:graphicData uri="http://schemas.openxmlformats.org/drawingml/2006/table">
            <a:tbl>
              <a:tblPr/>
              <a:tblGrid>
                <a:gridCol w="967095"/>
                <a:gridCol w="133747"/>
                <a:gridCol w="1049402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KF, 2F  BK,...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HW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64" name="Textfeld 63"/>
          <p:cNvSpPr txBox="1"/>
          <p:nvPr/>
        </p:nvSpPr>
        <p:spPr>
          <a:xfrm>
            <a:off x="6516216" y="263691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Erlösbuchung</a:t>
            </a:r>
            <a:r>
              <a:rPr lang="de-AT" sz="1000" dirty="0" smtClean="0"/>
              <a:t> </a:t>
            </a:r>
          </a:p>
          <a:p>
            <a:r>
              <a:rPr lang="de-AT" sz="1000" b="1" dirty="0"/>
              <a:t>ü</a:t>
            </a:r>
            <a:r>
              <a:rPr lang="de-AT" sz="1000" b="1" dirty="0" smtClean="0"/>
              <a:t>ber Losungsverrechnung</a:t>
            </a:r>
            <a:endParaRPr lang="de-AT" sz="10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6660232" y="537321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Erlösbuchung</a:t>
            </a:r>
            <a:r>
              <a:rPr lang="de-AT" sz="1000" dirty="0" smtClean="0"/>
              <a:t> </a:t>
            </a:r>
          </a:p>
          <a:p>
            <a:r>
              <a:rPr lang="de-AT" sz="1000" b="1" dirty="0" smtClean="0"/>
              <a:t>mit entsprechender Buchungssoftware</a:t>
            </a:r>
            <a:endParaRPr lang="de-AT" sz="1000" b="1" dirty="0"/>
          </a:p>
        </p:txBody>
      </p:sp>
      <p:pic>
        <p:nvPicPr>
          <p:cNvPr id="67" name="Picture 4" descr="Die Grafik “http://www.ljm.at/vip/birgl/media/bilder/Schnitzel.jpg” kann nicht angezeigt werden, da sie Fehler enthäl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78382"/>
            <a:ext cx="433747" cy="2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Die Grafik “http://www.zwettler.at/data/system/img/produkte/shop/glas_zwettler_kruegel.jpg” kann nicht angezeigt werden, da sie Fehler enthäl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414"/>
            <a:ext cx="288032" cy="37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 descr="Die Grafik “http://www.schlafdesign.de/mms/max.JPG” kann nicht angezeigt werden, da sie Fehler enthält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26454"/>
            <a:ext cx="44346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691680" y="2420888"/>
            <a:ext cx="3297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Einkauf inkl. </a:t>
            </a:r>
            <a:r>
              <a:rPr lang="de-DE" sz="1400" dirty="0" err="1" smtClean="0"/>
              <a:t>Emballagenund</a:t>
            </a:r>
            <a:r>
              <a:rPr lang="de-DE" sz="1400" dirty="0" smtClean="0"/>
              <a:t> typ. Abgaben:</a:t>
            </a:r>
            <a:endParaRPr lang="de-DE" sz="1400" dirty="0"/>
          </a:p>
        </p:txBody>
      </p:sp>
      <p:sp>
        <p:nvSpPr>
          <p:cNvPr id="70" name="Textfeld 69"/>
          <p:cNvSpPr txBox="1"/>
          <p:nvPr/>
        </p:nvSpPr>
        <p:spPr>
          <a:xfrm>
            <a:off x="5652120" y="2420888"/>
            <a:ext cx="333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Verkauf: Leistungserfassung u. Verbuchung</a:t>
            </a:r>
            <a:endParaRPr lang="de-DE" sz="1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005064"/>
            <a:ext cx="813904" cy="69763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3" y="2852936"/>
            <a:ext cx="936104" cy="551209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80" y="2708920"/>
            <a:ext cx="936104" cy="78817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0" y="4293096"/>
            <a:ext cx="1584175" cy="1809198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5004048" y="3429000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Erfassung von Leistungen</a:t>
            </a:r>
          </a:p>
          <a:p>
            <a:r>
              <a:rPr lang="de-AT" sz="1000" b="1" dirty="0" smtClean="0"/>
              <a:t>Berechnung von</a:t>
            </a:r>
          </a:p>
          <a:p>
            <a:r>
              <a:rPr lang="de-AT" sz="1000" b="1" dirty="0" smtClean="0"/>
              <a:t>Nettoerlösen und UST</a:t>
            </a:r>
          </a:p>
          <a:p>
            <a:pPr marL="228600" indent="-228600">
              <a:buAutoNum type="arabicParenR"/>
            </a:pPr>
            <a:r>
              <a:rPr lang="de-AT" sz="1000" dirty="0" smtClean="0"/>
              <a:t>Umsatzbericht</a:t>
            </a:r>
          </a:p>
          <a:p>
            <a:pPr marL="228600" indent="-228600">
              <a:buAutoNum type="arabicParenR"/>
            </a:pPr>
            <a:r>
              <a:rPr lang="de-AT" sz="1000" dirty="0" smtClean="0"/>
              <a:t>Zahlungsartenbericht</a:t>
            </a:r>
            <a:endParaRPr lang="de-AT" sz="1000" dirty="0"/>
          </a:p>
        </p:txBody>
      </p:sp>
      <p:sp>
        <p:nvSpPr>
          <p:cNvPr id="46" name="Textfeld 45"/>
          <p:cNvSpPr txBox="1"/>
          <p:nvPr/>
        </p:nvSpPr>
        <p:spPr>
          <a:xfrm>
            <a:off x="107504" y="602128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Typ. Abgaben</a:t>
            </a:r>
          </a:p>
          <a:p>
            <a:pPr marL="228600" indent="-228600">
              <a:buAutoNum type="arabicParenR"/>
            </a:pPr>
            <a:r>
              <a:rPr lang="de-AT" sz="1000" dirty="0" smtClean="0"/>
              <a:t>Vergnügungssteuer</a:t>
            </a:r>
          </a:p>
          <a:p>
            <a:pPr marL="228600" indent="-228600">
              <a:buAutoNum type="arabicParenR"/>
            </a:pPr>
            <a:r>
              <a:rPr lang="de-AT" sz="1000" dirty="0" smtClean="0"/>
              <a:t>AKM  Beitrag</a:t>
            </a:r>
          </a:p>
          <a:p>
            <a:r>
              <a:rPr lang="de-AT" sz="1000" dirty="0" smtClean="0"/>
              <a:t>(</a:t>
            </a:r>
            <a:r>
              <a:rPr lang="de-AT" sz="1000" dirty="0" smtClean="0"/>
              <a:t>Autoren, Komponisten, Musikverleger)</a:t>
            </a:r>
            <a:r>
              <a:rPr lang="de-AT" sz="1000" dirty="0" smtClean="0"/>
              <a:t> </a:t>
            </a:r>
            <a:endParaRPr lang="de-AT" sz="1000" dirty="0" smtClean="0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76677"/>
              </p:ext>
            </p:extLst>
          </p:nvPr>
        </p:nvGraphicFramePr>
        <p:xfrm>
          <a:off x="2339752" y="6165304"/>
          <a:ext cx="2616325" cy="190500"/>
        </p:xfrm>
        <a:graphic>
          <a:graphicData uri="http://schemas.openxmlformats.org/drawingml/2006/table">
            <a:tbl>
              <a:tblPr/>
              <a:tblGrid>
                <a:gridCol w="1162811"/>
                <a:gridCol w="249174"/>
                <a:gridCol w="120434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Vergnügungssteuer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Kassa, ...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52942"/>
              </p:ext>
            </p:extLst>
          </p:nvPr>
        </p:nvGraphicFramePr>
        <p:xfrm>
          <a:off x="2339752" y="6432376"/>
          <a:ext cx="2592288" cy="381000"/>
        </p:xfrm>
        <a:graphic>
          <a:graphicData uri="http://schemas.openxmlformats.org/drawingml/2006/table">
            <a:tbl>
              <a:tblPr/>
              <a:tblGrid>
                <a:gridCol w="1262478"/>
                <a:gridCol w="235663"/>
                <a:gridCol w="109414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AKM-Beitrag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Verb,. 2 Bank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49196"/>
              </p:ext>
            </p:extLst>
          </p:nvPr>
        </p:nvGraphicFramePr>
        <p:xfrm>
          <a:off x="6516216" y="3933056"/>
          <a:ext cx="2448271" cy="190500"/>
        </p:xfrm>
        <a:graphic>
          <a:graphicData uri="http://schemas.openxmlformats.org/drawingml/2006/table">
            <a:tbl>
              <a:tblPr/>
              <a:tblGrid>
                <a:gridCol w="1433135"/>
                <a:gridCol w="119428"/>
                <a:gridCol w="8957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Fremdwährungskassa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Losungsverr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63935"/>
              </p:ext>
            </p:extLst>
          </p:nvPr>
        </p:nvGraphicFramePr>
        <p:xfrm>
          <a:off x="5292080" y="6237312"/>
          <a:ext cx="3600400" cy="330200"/>
        </p:xfrm>
        <a:graphic>
          <a:graphicData uri="http://schemas.openxmlformats.org/drawingml/2006/table">
            <a:tbl>
              <a:tblPr/>
              <a:tblGrid>
                <a:gridCol w="1270730"/>
                <a:gridCol w="1134580"/>
                <a:gridCol w="211788"/>
                <a:gridCol w="98330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Verkauf  Valuten</a:t>
                      </a:r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Spesen des GV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Fremdw.kassa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u.</a:t>
                      </a:r>
                      <a:r>
                        <a:rPr lang="de-D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Währungsgewinne</a:t>
                      </a:r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61311"/>
              </p:ext>
            </p:extLst>
          </p:nvPr>
        </p:nvGraphicFramePr>
        <p:xfrm>
          <a:off x="6598220" y="6648276"/>
          <a:ext cx="2150244" cy="165100"/>
        </p:xfrm>
        <a:graphic>
          <a:graphicData uri="http://schemas.openxmlformats.org/drawingml/2006/table">
            <a:tbl>
              <a:tblPr/>
              <a:tblGrid>
                <a:gridCol w="967095"/>
                <a:gridCol w="133747"/>
                <a:gridCol w="1049402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Fremdw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gewinne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4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Macintosh PowerPoint</Application>
  <PresentationFormat>Bildschirmpräsentation (4:3)</PresentationFormat>
  <Paragraphs>117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93</cp:revision>
  <cp:lastPrinted>2019-06-12T14:16:21Z</cp:lastPrinted>
  <dcterms:created xsi:type="dcterms:W3CDTF">2016-04-20T06:25:58Z</dcterms:created>
  <dcterms:modified xsi:type="dcterms:W3CDTF">2019-06-12T14:21:48Z</dcterms:modified>
</cp:coreProperties>
</file>