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66" r:id="rId3"/>
    <p:sldId id="267" r:id="rId4"/>
    <p:sldId id="26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5" d="100"/>
          <a:sy n="75" d="100"/>
        </p:scale>
        <p:origin x="-352" y="-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de-AT" smtClean="0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smtClean="0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t>Samstag, 9. November 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Mastertitelformat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Samstag, 9. November 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de-AT" smtClean="0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Samstag, 9. November 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Mastertitelformat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t>Samstag, 9. November 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de-AT" smtClean="0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t>Samstag, 9. November 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Mastertitelformat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Samstag, 9. November 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AT" smtClean="0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Samstag, 9. November 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Mastertitelformat bearbeiten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Samstag, 9. November 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Samstag, 9. November 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de-AT" smtClean="0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Samstag, 9. November 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AT" smtClean="0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AT" smtClean="0"/>
              <a:t>Bild auf Platzhalter ziehen oder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Samstag, 9. November 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AT" smtClean="0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t>Samstag, 9. November 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sz="2800" b="1" dirty="0" smtClean="0"/>
              <a:t>Hotel zum Mohren</a:t>
            </a:r>
            <a:br>
              <a:rPr lang="de-DE" sz="2800" b="1" dirty="0" smtClean="0"/>
            </a:br>
            <a:r>
              <a:rPr lang="de-DE" sz="2800" b="1" dirty="0" smtClean="0"/>
              <a:t/>
            </a:r>
            <a:br>
              <a:rPr lang="de-DE" sz="2800" b="1" dirty="0" smtClean="0"/>
            </a:br>
            <a:r>
              <a:rPr lang="de-DE" sz="2800" b="1" dirty="0" smtClean="0"/>
              <a:t/>
            </a:r>
            <a:br>
              <a:rPr lang="de-DE" sz="2800" b="1" dirty="0" smtClean="0"/>
            </a:br>
            <a:r>
              <a:rPr lang="de-DE" sz="2800" b="1" dirty="0" smtClean="0"/>
              <a:t>BAB </a:t>
            </a:r>
            <a:r>
              <a:rPr lang="de-DE" sz="2800" b="1" dirty="0" smtClean="0"/>
              <a:t>(Kalkulation</a:t>
            </a:r>
            <a:r>
              <a:rPr lang="de-DE" sz="2800" b="1" dirty="0" smtClean="0"/>
              <a:t>)</a:t>
            </a:r>
            <a:endParaRPr lang="de-DE" sz="2800" b="1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150100" cy="2552700"/>
          </a:xfrm>
        </p:spPr>
        <p:txBody>
          <a:bodyPr>
            <a:normAutofit/>
          </a:bodyPr>
          <a:lstStyle/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627863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208" name="Group 70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6846958"/>
              </p:ext>
            </p:extLst>
          </p:nvPr>
        </p:nvGraphicFramePr>
        <p:xfrm>
          <a:off x="1495130" y="439999"/>
          <a:ext cx="2389456" cy="495716"/>
        </p:xfrm>
        <a:graphic>
          <a:graphicData uri="http://schemas.openxmlformats.org/drawingml/2006/table">
            <a:tbl>
              <a:tblPr/>
              <a:tblGrid>
                <a:gridCol w="1385544"/>
                <a:gridCol w="1003912"/>
              </a:tblGrid>
              <a:tr h="181423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Kosten aus Überleitung (BÜB)</a:t>
                      </a:r>
                    </a:p>
                  </a:txBody>
                  <a:tcPr marL="90000" marR="90000" marT="46765" marB="46765" anchor="ctr" horzOverflow="overflow">
                    <a:lnL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>
                        <a:alpha val="5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24978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15963" algn="l"/>
                          <a:tab pos="808038" algn="l"/>
                        </a:tabLst>
                      </a:pPr>
                      <a:r>
                        <a:rPr kumimoji="0" lang="de-DE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Einzelkosten (WES: K&amp;K)</a:t>
                      </a:r>
                    </a:p>
                  </a:txBody>
                  <a:tcPr marL="90000" marR="90000" marT="46765" marB="46765" anchor="ctr" horzOverflow="overflow">
                    <a:lnL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Gemeinkosten</a:t>
                      </a:r>
                    </a:p>
                  </a:txBody>
                  <a:tcPr marL="90000" marR="90000" marT="46765" marB="4676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7D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2217" name="Group 7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3125917"/>
              </p:ext>
            </p:extLst>
          </p:nvPr>
        </p:nvGraphicFramePr>
        <p:xfrm>
          <a:off x="1494982" y="937365"/>
          <a:ext cx="5941905" cy="3022899"/>
        </p:xfrm>
        <a:graphic>
          <a:graphicData uri="http://schemas.openxmlformats.org/drawingml/2006/table">
            <a:tbl>
              <a:tblPr/>
              <a:tblGrid>
                <a:gridCol w="1317066"/>
                <a:gridCol w="643526"/>
                <a:gridCol w="562904"/>
                <a:gridCol w="813452"/>
                <a:gridCol w="576269"/>
                <a:gridCol w="772818"/>
                <a:gridCol w="629266"/>
                <a:gridCol w="626604"/>
              </a:tblGrid>
              <a:tr h="256304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Text</a:t>
                      </a:r>
                    </a:p>
                  </a:txBody>
                  <a:tcPr marL="90000" marR="90000" marT="46801" marB="46801" anchor="ctr" horzOverflow="overflow">
                    <a:lnL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Kosten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Kostenstellen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351573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Verwaltung</a:t>
                      </a:r>
                      <a:endParaRPr kumimoji="0" lang="de-DE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Küche</a:t>
                      </a:r>
                      <a:endParaRPr kumimoji="0" lang="de-DE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Keller</a:t>
                      </a:r>
                      <a:endParaRPr kumimoji="0" lang="de-DE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Rest</a:t>
                      </a:r>
                      <a:endParaRPr kumimoji="0" lang="de-DE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Logis</a:t>
                      </a:r>
                      <a:endParaRPr kumimoji="0" lang="de-DE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Wellness</a:t>
                      </a:r>
                      <a:endParaRPr kumimoji="0" lang="de-DE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459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AT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1" marB="45721" horzOverflow="overflow">
                    <a:lnL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EK</a:t>
                      </a:r>
                      <a:endParaRPr kumimoji="0" lang="de-AT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AT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WES Speisen</a:t>
                      </a:r>
                      <a:endParaRPr kumimoji="0" lang="de-AT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WES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Getr</a:t>
                      </a:r>
                      <a:endParaRPr kumimoji="0" lang="de-AT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WES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S+G</a:t>
                      </a:r>
                      <a:endParaRPr kumimoji="0" lang="de-AT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AT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AT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45435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AT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1" marB="45721" horzOverflow="overflow">
                    <a:lnL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GK</a:t>
                      </a:r>
                      <a:endParaRPr kumimoji="0" lang="de-AT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AT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AT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AT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AT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AT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AT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7D1"/>
                    </a:solidFill>
                  </a:tcPr>
                </a:tc>
              </a:tr>
              <a:tr h="22454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Gemeinkostensumme</a:t>
                      </a:r>
                    </a:p>
                  </a:txBody>
                  <a:tcPr marL="90000" marR="90000" marT="46801" marB="46801" anchor="ctr" horzOverflow="overflow">
                    <a:lnL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Σ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Σ</a:t>
                      </a:r>
                      <a:r>
                        <a:rPr kumimoji="0" lang="de-AT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 I (VW)</a:t>
                      </a:r>
                      <a:endParaRPr kumimoji="0" lang="de-DE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Σ</a:t>
                      </a:r>
                      <a:r>
                        <a:rPr kumimoji="0" lang="de-AT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 I (</a:t>
                      </a:r>
                      <a:r>
                        <a:rPr kumimoji="0" lang="de-AT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Kü</a:t>
                      </a:r>
                      <a:r>
                        <a:rPr kumimoji="0" lang="de-AT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)</a:t>
                      </a:r>
                      <a:endParaRPr kumimoji="0" lang="de-DE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Σ</a:t>
                      </a:r>
                      <a:r>
                        <a:rPr kumimoji="0" lang="de-AT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 I (</a:t>
                      </a:r>
                      <a:r>
                        <a:rPr kumimoji="0" lang="de-AT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Ke</a:t>
                      </a:r>
                      <a:r>
                        <a:rPr kumimoji="0" lang="de-AT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)</a:t>
                      </a:r>
                      <a:endParaRPr kumimoji="0" lang="de-DE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Σ</a:t>
                      </a:r>
                      <a:r>
                        <a:rPr kumimoji="0" lang="de-AT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 I (Rest)</a:t>
                      </a:r>
                      <a:endParaRPr kumimoji="0" lang="de-DE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Σ</a:t>
                      </a:r>
                      <a:r>
                        <a:rPr kumimoji="0" lang="de-AT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 I (L)</a:t>
                      </a:r>
                      <a:endParaRPr kumimoji="0" lang="de-DE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Σ</a:t>
                      </a:r>
                      <a:r>
                        <a:rPr kumimoji="0" lang="de-AT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 I (W)</a:t>
                      </a:r>
                      <a:endParaRPr kumimoji="0" lang="de-DE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7D1"/>
                    </a:solidFill>
                  </a:tcPr>
                </a:tc>
              </a:tr>
              <a:tr h="22454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Umlage Hilfskostenstelle</a:t>
                      </a:r>
                      <a:endParaRPr kumimoji="0" lang="de-DE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0000" marR="90000" marT="46801" marB="46801" anchor="ctr" horzOverflow="overflow">
                    <a:lnL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AT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- </a:t>
                      </a:r>
                      <a:r>
                        <a:rPr kumimoji="0" lang="el-G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Σ</a:t>
                      </a:r>
                      <a:r>
                        <a:rPr kumimoji="0" lang="de-AT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 (VW)</a:t>
                      </a:r>
                      <a:endParaRPr kumimoji="0" lang="de-DE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+ </a:t>
                      </a:r>
                      <a:r>
                        <a:rPr kumimoji="0" lang="de-DE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VWant</a:t>
                      </a:r>
                      <a:endParaRPr kumimoji="0" lang="de-DE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+</a:t>
                      </a:r>
                      <a:r>
                        <a:rPr kumimoji="0" lang="de-DE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VWant</a:t>
                      </a:r>
                      <a:endParaRPr kumimoji="0" lang="de-DE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+</a:t>
                      </a:r>
                      <a:r>
                        <a:rPr kumimoji="0" lang="de-DE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VWant</a:t>
                      </a:r>
                      <a:endParaRPr kumimoji="0" lang="de-DE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+</a:t>
                      </a:r>
                      <a:r>
                        <a:rPr kumimoji="0" lang="de-DE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VWant</a:t>
                      </a:r>
                      <a:endParaRPr kumimoji="0" lang="de-DE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+</a:t>
                      </a:r>
                      <a:r>
                        <a:rPr kumimoji="0" lang="de-DE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VWant</a:t>
                      </a:r>
                      <a:endParaRPr kumimoji="0" lang="de-DE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7D1"/>
                    </a:solidFill>
                  </a:tcPr>
                </a:tc>
              </a:tr>
              <a:tr h="22454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Gemeinkosten II</a:t>
                      </a:r>
                      <a:endParaRPr kumimoji="0" lang="de-DE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0000" marR="90000" marT="46801" marB="46801" anchor="ctr" horzOverflow="overflow">
                    <a:lnL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0</a:t>
                      </a:r>
                      <a:endParaRPr kumimoji="0" lang="de-DE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Σ</a:t>
                      </a:r>
                      <a:r>
                        <a:rPr kumimoji="0" lang="de-AT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 II (</a:t>
                      </a:r>
                      <a:r>
                        <a:rPr kumimoji="0" lang="de-AT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Kü</a:t>
                      </a:r>
                      <a:r>
                        <a:rPr kumimoji="0" lang="de-AT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)</a:t>
                      </a:r>
                      <a:endParaRPr kumimoji="0" lang="de-DE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Σ</a:t>
                      </a:r>
                      <a:r>
                        <a:rPr kumimoji="0" lang="de-AT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 II (</a:t>
                      </a:r>
                      <a:r>
                        <a:rPr kumimoji="0" lang="de-AT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Ke</a:t>
                      </a:r>
                      <a:r>
                        <a:rPr kumimoji="0" lang="de-AT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)</a:t>
                      </a:r>
                      <a:endParaRPr kumimoji="0" lang="de-DE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Σ</a:t>
                      </a:r>
                      <a:r>
                        <a:rPr kumimoji="0" lang="de-AT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 II (Rest)</a:t>
                      </a:r>
                      <a:endParaRPr kumimoji="0" lang="de-DE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Σ</a:t>
                      </a:r>
                      <a:r>
                        <a:rPr kumimoji="0" lang="de-AT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 II (L)</a:t>
                      </a:r>
                      <a:endParaRPr kumimoji="0" lang="de-DE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Σ</a:t>
                      </a:r>
                      <a:r>
                        <a:rPr kumimoji="0" lang="de-AT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 II (W)</a:t>
                      </a:r>
                      <a:endParaRPr kumimoji="0" lang="de-DE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7D1"/>
                    </a:solidFill>
                  </a:tcPr>
                </a:tc>
              </a:tr>
              <a:tr h="37697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Zuschlagsbasen</a:t>
                      </a:r>
                    </a:p>
                  </a:txBody>
                  <a:tcPr marL="90000" marR="90000" marT="46801" marB="46801" anchor="ctr" horzOverflow="overflow">
                    <a:lnL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WES Speisen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(Einzelkosten)</a:t>
                      </a:r>
                      <a:endParaRPr kumimoji="0" lang="de-DE" sz="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WES </a:t>
                      </a:r>
                      <a:r>
                        <a:rPr kumimoji="0" lang="de-DE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Getr</a:t>
                      </a:r>
                      <a:r>
                        <a:rPr kumimoji="0" lang="de-DE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.</a:t>
                      </a:r>
                      <a:endParaRPr kumimoji="0" lang="de-DE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Basis WES </a:t>
                      </a:r>
                      <a:r>
                        <a:rPr kumimoji="0" lang="de-DE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Kü+Ke</a:t>
                      </a:r>
                      <a:endParaRPr kumimoji="0" lang="de-DE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Anzahl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Nächtig.</a:t>
                      </a:r>
                      <a:endParaRPr kumimoji="0" lang="de-DE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Eintritte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Sauna...</a:t>
                      </a:r>
                      <a:endParaRPr kumimoji="0" lang="de-DE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7697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Gemeinkosten-zuschlagssätze</a:t>
                      </a:r>
                    </a:p>
                  </a:txBody>
                  <a:tcPr marL="90000" marR="90000" marT="46801" marB="46801" anchor="ctr" horzOverflow="overflow">
                    <a:lnL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GKZ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(GK II/WES)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Kü</a:t>
                      </a:r>
                      <a:r>
                        <a:rPr kumimoji="0" lang="de-DE" sz="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 z.B. 200%</a:t>
                      </a:r>
                      <a:endParaRPr kumimoji="0" lang="de-DE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GKT </a:t>
                      </a:r>
                      <a:r>
                        <a:rPr kumimoji="0" lang="de-DE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Ke</a:t>
                      </a:r>
                      <a:endParaRPr kumimoji="0" lang="de-DE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%</a:t>
                      </a:r>
                      <a:endParaRPr kumimoji="0" lang="de-DE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GKZ Rest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z.B. 100%</a:t>
                      </a:r>
                      <a:endParaRPr kumimoji="0" lang="de-DE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Seko/Nacht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z.B.€ 35,-</a:t>
                      </a:r>
                      <a:endParaRPr kumimoji="0" lang="de-DE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Seko/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Eintritt</a:t>
                      </a:r>
                      <a:endParaRPr kumimoji="0" lang="de-DE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7D1"/>
                    </a:solidFill>
                  </a:tcPr>
                </a:tc>
              </a:tr>
            </a:tbl>
          </a:graphicData>
        </a:graphic>
      </p:graphicFrame>
      <p:sp>
        <p:nvSpPr>
          <p:cNvPr id="22143" name="Line 639"/>
          <p:cNvSpPr>
            <a:spLocks noChangeShapeType="1"/>
          </p:cNvSpPr>
          <p:nvPr/>
        </p:nvSpPr>
        <p:spPr bwMode="auto">
          <a:xfrm rot="16200000" flipH="1">
            <a:off x="4110404" y="694294"/>
            <a:ext cx="1" cy="2166906"/>
          </a:xfrm>
          <a:prstGeom prst="line">
            <a:avLst/>
          </a:prstGeom>
          <a:noFill/>
          <a:ln w="22225">
            <a:solidFill>
              <a:srgbClr val="FFD700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latin typeface="+mj-lt"/>
            </a:endParaRPr>
          </a:p>
        </p:txBody>
      </p:sp>
      <p:sp>
        <p:nvSpPr>
          <p:cNvPr id="22145" name="Line 641"/>
          <p:cNvSpPr>
            <a:spLocks noChangeShapeType="1"/>
          </p:cNvSpPr>
          <p:nvPr/>
        </p:nvSpPr>
        <p:spPr bwMode="auto">
          <a:xfrm flipH="1">
            <a:off x="2874520" y="806195"/>
            <a:ext cx="7937" cy="1644650"/>
          </a:xfrm>
          <a:prstGeom prst="line">
            <a:avLst/>
          </a:prstGeom>
          <a:noFill/>
          <a:ln w="15875">
            <a:solidFill>
              <a:schemeClr val="tx1"/>
            </a:solidFill>
            <a:prstDash val="dash"/>
            <a:round/>
            <a:headEnd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latin typeface="+mj-lt"/>
            </a:endParaRPr>
          </a:p>
        </p:txBody>
      </p:sp>
      <p:sp>
        <p:nvSpPr>
          <p:cNvPr id="22147" name="Line 643"/>
          <p:cNvSpPr>
            <a:spLocks noChangeShapeType="1"/>
          </p:cNvSpPr>
          <p:nvPr/>
        </p:nvSpPr>
        <p:spPr bwMode="auto">
          <a:xfrm rot="16200000">
            <a:off x="3323797" y="1603108"/>
            <a:ext cx="1" cy="898554"/>
          </a:xfrm>
          <a:prstGeom prst="line">
            <a:avLst/>
          </a:prstGeom>
          <a:noFill/>
          <a:ln w="15875">
            <a:solidFill>
              <a:schemeClr val="tx1"/>
            </a:solidFill>
            <a:prstDash val="dash"/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latin typeface="+mj-lt"/>
            </a:endParaRPr>
          </a:p>
        </p:txBody>
      </p:sp>
      <p:sp>
        <p:nvSpPr>
          <p:cNvPr id="22148" name="Line 644"/>
          <p:cNvSpPr>
            <a:spLocks noChangeShapeType="1"/>
          </p:cNvSpPr>
          <p:nvPr/>
        </p:nvSpPr>
        <p:spPr bwMode="auto">
          <a:xfrm rot="16200000" flipH="1">
            <a:off x="3722038" y="1277021"/>
            <a:ext cx="1" cy="1679150"/>
          </a:xfrm>
          <a:prstGeom prst="line">
            <a:avLst/>
          </a:prstGeom>
          <a:noFill/>
          <a:ln w="15875">
            <a:solidFill>
              <a:schemeClr val="tx1"/>
            </a:solidFill>
            <a:prstDash val="dash"/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latin typeface="+mj-lt"/>
            </a:endParaRPr>
          </a:p>
        </p:txBody>
      </p:sp>
      <p:sp>
        <p:nvSpPr>
          <p:cNvPr id="22149" name="Line 645"/>
          <p:cNvSpPr>
            <a:spLocks noChangeShapeType="1"/>
          </p:cNvSpPr>
          <p:nvPr/>
        </p:nvSpPr>
        <p:spPr bwMode="auto">
          <a:xfrm rot="16200000">
            <a:off x="4943047" y="395020"/>
            <a:ext cx="0" cy="4137053"/>
          </a:xfrm>
          <a:prstGeom prst="line">
            <a:avLst/>
          </a:prstGeom>
          <a:noFill/>
          <a:ln w="15875">
            <a:solidFill>
              <a:schemeClr val="tx1"/>
            </a:solidFill>
            <a:prstDash val="dash"/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latin typeface="+mj-lt"/>
            </a:endParaRPr>
          </a:p>
        </p:txBody>
      </p:sp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9576438"/>
              </p:ext>
            </p:extLst>
          </p:nvPr>
        </p:nvGraphicFramePr>
        <p:xfrm>
          <a:off x="1495131" y="4342460"/>
          <a:ext cx="2618840" cy="1490714"/>
        </p:xfrm>
        <a:graphic>
          <a:graphicData uri="http://schemas.openxmlformats.org/drawingml/2006/table">
            <a:tbl>
              <a:tblPr/>
              <a:tblGrid>
                <a:gridCol w="1440263"/>
                <a:gridCol w="305630"/>
                <a:gridCol w="872947"/>
              </a:tblGrid>
              <a:tr h="118784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WES (Fleisch,</a:t>
                      </a:r>
                      <a:r>
                        <a:rPr lang="de-DE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de-DE" sz="1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Gewl</a:t>
                      </a:r>
                      <a:r>
                        <a:rPr lang="de-DE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...)</a:t>
                      </a:r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3,00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</a:tr>
              <a:tr h="143514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GK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300%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 9,00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</a:tr>
              <a:tr h="113970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Seko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12,00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</a:tr>
              <a:tr h="96456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Gewinn z.B.</a:t>
                      </a:r>
                      <a:endParaRPr lang="de-DE" sz="10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10%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de-DE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1,20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</a:tr>
              <a:tr h="104342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Grundpreis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13,20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</a:tr>
              <a:tr h="99528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BG/</a:t>
                      </a:r>
                      <a:r>
                        <a:rPr lang="de-D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bei</a:t>
                      </a:r>
                      <a:r>
                        <a:rPr lang="de-DE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de-DE" sz="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Fixlöhner</a:t>
                      </a:r>
                      <a:r>
                        <a:rPr lang="de-DE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nicht </a:t>
                      </a:r>
                      <a:r>
                        <a:rPr lang="de-DE" sz="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anwendb</a:t>
                      </a:r>
                      <a:r>
                        <a:rPr lang="de-DE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  <a:endParaRPr lang="de-D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1,98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</a:tr>
              <a:tr h="107414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ZS netto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15,18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</a:tr>
              <a:tr h="128000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Ust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1,52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</a:tr>
              <a:tr h="169914">
                <a:tc gridSpan="2">
                  <a:txBody>
                    <a:bodyPr/>
                    <a:lstStyle/>
                    <a:p>
                      <a:pPr algn="l" fontAlgn="b"/>
                      <a:r>
                        <a:rPr lang="de-DE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Abgabepreis brutto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16,70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0220669"/>
              </p:ext>
            </p:extLst>
          </p:nvPr>
        </p:nvGraphicFramePr>
        <p:xfrm>
          <a:off x="4567944" y="4545713"/>
          <a:ext cx="1483169" cy="1079500"/>
        </p:xfrm>
        <a:graphic>
          <a:graphicData uri="http://schemas.openxmlformats.org/drawingml/2006/table">
            <a:tbl>
              <a:tblPr/>
              <a:tblGrid>
                <a:gridCol w="830002"/>
                <a:gridCol w="653167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Grundpreis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13,20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WES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-3,00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NRA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 10,20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</a:t>
                      </a:r>
                      <a:r>
                        <a:rPr lang="de-DE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 des WES</a:t>
                      </a:r>
                    </a:p>
                    <a:p>
                      <a:pPr algn="l" fontAlgn="b"/>
                      <a:r>
                        <a:rPr lang="de-DE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=10,20/3*100</a:t>
                      </a:r>
                      <a:endParaRPr lang="de-DE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340%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</a:tr>
            </a:tbl>
          </a:graphicData>
        </a:graphic>
      </p:graphicFrame>
      <p:sp>
        <p:nvSpPr>
          <p:cNvPr id="34" name="Line 645"/>
          <p:cNvSpPr>
            <a:spLocks noChangeShapeType="1"/>
          </p:cNvSpPr>
          <p:nvPr/>
        </p:nvSpPr>
        <p:spPr bwMode="auto">
          <a:xfrm rot="16200000" flipH="1">
            <a:off x="5567948" y="988708"/>
            <a:ext cx="0" cy="3392458"/>
          </a:xfrm>
          <a:prstGeom prst="line">
            <a:avLst/>
          </a:prstGeom>
          <a:noFill/>
          <a:ln w="15875">
            <a:solidFill>
              <a:schemeClr val="tx1"/>
            </a:solidFill>
            <a:prstDash val="dash"/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latin typeface="+mj-lt"/>
            </a:endParaRPr>
          </a:p>
        </p:txBody>
      </p:sp>
      <p:sp>
        <p:nvSpPr>
          <p:cNvPr id="35" name="Line 670"/>
          <p:cNvSpPr>
            <a:spLocks noChangeShapeType="1"/>
          </p:cNvSpPr>
          <p:nvPr/>
        </p:nvSpPr>
        <p:spPr bwMode="auto">
          <a:xfrm rot="10800000" flipV="1">
            <a:off x="3249346" y="4041350"/>
            <a:ext cx="2350112" cy="570781"/>
          </a:xfrm>
          <a:prstGeom prst="line">
            <a:avLst/>
          </a:prstGeom>
          <a:noFill/>
          <a:ln w="15875">
            <a:solidFill>
              <a:schemeClr val="tx1"/>
            </a:solidFill>
            <a:prstDash val="dash"/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latin typeface="+mj-lt"/>
            </a:endParaRPr>
          </a:p>
        </p:txBody>
      </p:sp>
      <p:sp>
        <p:nvSpPr>
          <p:cNvPr id="37" name="Line 670"/>
          <p:cNvSpPr>
            <a:spLocks noChangeShapeType="1"/>
          </p:cNvSpPr>
          <p:nvPr/>
        </p:nvSpPr>
        <p:spPr bwMode="auto">
          <a:xfrm rot="10800000" flipV="1">
            <a:off x="3249347" y="4041350"/>
            <a:ext cx="864624" cy="570781"/>
          </a:xfrm>
          <a:prstGeom prst="line">
            <a:avLst/>
          </a:prstGeom>
          <a:noFill/>
          <a:ln w="15875">
            <a:solidFill>
              <a:schemeClr val="tx1"/>
            </a:solidFill>
            <a:prstDash val="dash"/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latin typeface="+mj-lt"/>
            </a:endParaRPr>
          </a:p>
        </p:txBody>
      </p:sp>
      <p:sp>
        <p:nvSpPr>
          <p:cNvPr id="38" name="Line 670"/>
          <p:cNvSpPr>
            <a:spLocks noChangeShapeType="1"/>
          </p:cNvSpPr>
          <p:nvPr/>
        </p:nvSpPr>
        <p:spPr bwMode="auto">
          <a:xfrm rot="10800000" flipH="1" flipV="1">
            <a:off x="3938884" y="5033016"/>
            <a:ext cx="654821" cy="0"/>
          </a:xfrm>
          <a:prstGeom prst="line">
            <a:avLst/>
          </a:prstGeom>
          <a:noFill/>
          <a:ln w="15875">
            <a:solidFill>
              <a:schemeClr val="tx1"/>
            </a:solidFill>
            <a:prstDash val="dash"/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latin typeface="+mj-lt"/>
            </a:endParaRPr>
          </a:p>
        </p:txBody>
      </p:sp>
      <p:sp>
        <p:nvSpPr>
          <p:cNvPr id="39" name="Line 670"/>
          <p:cNvSpPr>
            <a:spLocks noChangeShapeType="1"/>
          </p:cNvSpPr>
          <p:nvPr/>
        </p:nvSpPr>
        <p:spPr bwMode="auto">
          <a:xfrm rot="10800000" flipH="1" flipV="1">
            <a:off x="4113971" y="4711729"/>
            <a:ext cx="453973" cy="320394"/>
          </a:xfrm>
          <a:prstGeom prst="line">
            <a:avLst/>
          </a:prstGeom>
          <a:noFill/>
          <a:ln w="15875">
            <a:solidFill>
              <a:schemeClr val="tx1"/>
            </a:solidFill>
            <a:prstDash val="dash"/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latin typeface="+mj-lt"/>
            </a:endParaRPr>
          </a:p>
        </p:txBody>
      </p:sp>
      <p:sp>
        <p:nvSpPr>
          <p:cNvPr id="40" name="Textfeld 39"/>
          <p:cNvSpPr txBox="1"/>
          <p:nvPr/>
        </p:nvSpPr>
        <p:spPr>
          <a:xfrm>
            <a:off x="7486147" y="935715"/>
            <a:ext cx="1657851" cy="20774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de-DE" sz="900" dirty="0" smtClean="0">
              <a:latin typeface="+mj-lt"/>
            </a:endParaRPr>
          </a:p>
          <a:p>
            <a:r>
              <a:rPr lang="de-DE" sz="1000" b="1" dirty="0" smtClean="0">
                <a:latin typeface="+mj-lt"/>
              </a:rPr>
              <a:t>Verteilung der Gemeinkosten</a:t>
            </a:r>
            <a:r>
              <a:rPr lang="de-DE" sz="800" b="1" dirty="0" smtClean="0">
                <a:latin typeface="+mj-lt"/>
              </a:rPr>
              <a:t> </a:t>
            </a:r>
          </a:p>
          <a:p>
            <a:r>
              <a:rPr lang="de-DE" sz="800" dirty="0" smtClean="0">
                <a:latin typeface="+mj-lt"/>
              </a:rPr>
              <a:t>auf die Kostenstellen (Stellen, die in der Verantwortung sind) nach entsprechenden Schlüsseln (Fläche, %, Anteile, Art des Kapitals (EK, FK), ...)</a:t>
            </a:r>
          </a:p>
          <a:p>
            <a:r>
              <a:rPr lang="de-DE" sz="800" dirty="0" smtClean="0">
                <a:latin typeface="+mj-lt"/>
              </a:rPr>
              <a:t>= GK </a:t>
            </a:r>
            <a:r>
              <a:rPr lang="el-GR" sz="800" dirty="0">
                <a:latin typeface="Arial" charset="0"/>
                <a:ea typeface="ＭＳ Ｐゴシック" charset="0"/>
                <a:cs typeface="Arial" charset="0"/>
              </a:rPr>
              <a:t>Σ</a:t>
            </a:r>
            <a:r>
              <a:rPr lang="de-AT" sz="800" dirty="0">
                <a:latin typeface="Arial" charset="0"/>
                <a:ea typeface="ＭＳ Ｐゴシック" charset="0"/>
                <a:cs typeface="Arial" charset="0"/>
              </a:rPr>
              <a:t> </a:t>
            </a:r>
            <a:r>
              <a:rPr lang="de-AT" sz="800" dirty="0" smtClean="0">
                <a:latin typeface="Arial" charset="0"/>
                <a:ea typeface="ＭＳ Ｐゴシック" charset="0"/>
                <a:cs typeface="Arial" charset="0"/>
              </a:rPr>
              <a:t> I</a:t>
            </a:r>
            <a:endParaRPr lang="de-DE" sz="800" dirty="0">
              <a:latin typeface="+mj-lt"/>
            </a:endParaRPr>
          </a:p>
          <a:p>
            <a:endParaRPr lang="de-DE" sz="900" dirty="0" smtClean="0">
              <a:latin typeface="+mj-lt"/>
            </a:endParaRPr>
          </a:p>
          <a:p>
            <a:r>
              <a:rPr lang="de-DE" sz="900" b="1" dirty="0" smtClean="0">
                <a:latin typeface="+mj-lt"/>
              </a:rPr>
              <a:t>Verteilung von Hilfskostenstellen </a:t>
            </a:r>
            <a:r>
              <a:rPr lang="de-DE" sz="800" dirty="0" smtClean="0">
                <a:latin typeface="+mj-lt"/>
              </a:rPr>
              <a:t>z.B. Verwaltung auf andere Stellen</a:t>
            </a:r>
          </a:p>
          <a:p>
            <a:r>
              <a:rPr lang="de-DE" sz="800" dirty="0" smtClean="0">
                <a:latin typeface="+mj-lt"/>
              </a:rPr>
              <a:t>GK </a:t>
            </a:r>
            <a:r>
              <a:rPr lang="el-GR" sz="800" dirty="0">
                <a:latin typeface="Arial" charset="0"/>
                <a:ea typeface="ＭＳ Ｐゴシック" charset="0"/>
                <a:cs typeface="Arial" charset="0"/>
              </a:rPr>
              <a:t>Σ</a:t>
            </a:r>
            <a:r>
              <a:rPr lang="de-AT" sz="800" dirty="0">
                <a:latin typeface="Arial" charset="0"/>
                <a:ea typeface="ＭＳ Ｐゴシック" charset="0"/>
                <a:cs typeface="Arial" charset="0"/>
              </a:rPr>
              <a:t> </a:t>
            </a:r>
            <a:r>
              <a:rPr lang="de-AT" sz="800" dirty="0" smtClean="0">
                <a:latin typeface="Arial" charset="0"/>
                <a:ea typeface="ＭＳ Ｐゴシック" charset="0"/>
                <a:cs typeface="Arial" charset="0"/>
              </a:rPr>
              <a:t>II</a:t>
            </a:r>
          </a:p>
          <a:p>
            <a:endParaRPr lang="de-DE" sz="900" dirty="0" smtClean="0">
              <a:latin typeface="+mj-lt"/>
            </a:endParaRPr>
          </a:p>
        </p:txBody>
      </p:sp>
      <p:sp>
        <p:nvSpPr>
          <p:cNvPr id="41" name="Textfeld 40"/>
          <p:cNvSpPr txBox="1"/>
          <p:nvPr/>
        </p:nvSpPr>
        <p:spPr>
          <a:xfrm>
            <a:off x="7486147" y="3221600"/>
            <a:ext cx="1657852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900" b="1" dirty="0" smtClean="0">
                <a:latin typeface="+mj-lt"/>
              </a:rPr>
              <a:t>Ermittlung der Zuschlags- und Verrechnungssätze </a:t>
            </a:r>
            <a:r>
              <a:rPr lang="de-DE" sz="800" dirty="0" smtClean="0">
                <a:latin typeface="+mj-lt"/>
              </a:rPr>
              <a:t>für die Kalkulation der Kostenträger </a:t>
            </a:r>
          </a:p>
          <a:p>
            <a:r>
              <a:rPr lang="de-DE" sz="800" dirty="0" smtClean="0">
                <a:latin typeface="+mj-lt"/>
              </a:rPr>
              <a:t>= </a:t>
            </a:r>
            <a:r>
              <a:rPr lang="el-GR" sz="800" dirty="0">
                <a:latin typeface="Arial" charset="0"/>
                <a:ea typeface="ＭＳ Ｐゴシック" charset="0"/>
                <a:cs typeface="Arial" charset="0"/>
              </a:rPr>
              <a:t>Σ</a:t>
            </a:r>
            <a:r>
              <a:rPr lang="de-AT" sz="800" dirty="0">
                <a:latin typeface="Arial" charset="0"/>
                <a:ea typeface="ＭＳ Ｐゴシック" charset="0"/>
                <a:cs typeface="Arial" charset="0"/>
              </a:rPr>
              <a:t> </a:t>
            </a:r>
            <a:r>
              <a:rPr lang="de-AT" sz="800" dirty="0" smtClean="0">
                <a:latin typeface="Arial" charset="0"/>
                <a:ea typeface="ＭＳ Ｐゴシック" charset="0"/>
                <a:cs typeface="Arial" charset="0"/>
              </a:rPr>
              <a:t> GK/ Basis (EK, </a:t>
            </a:r>
            <a:r>
              <a:rPr lang="de-AT" sz="800" dirty="0" err="1" smtClean="0">
                <a:latin typeface="Arial" charset="0"/>
                <a:ea typeface="ＭＳ Ｐゴシック" charset="0"/>
                <a:cs typeface="Arial" charset="0"/>
              </a:rPr>
              <a:t>od</a:t>
            </a:r>
            <a:r>
              <a:rPr lang="de-AT" sz="800" dirty="0" smtClean="0">
                <a:latin typeface="Arial" charset="0"/>
                <a:ea typeface="ＭＳ Ｐゴシック" charset="0"/>
                <a:cs typeface="Arial" charset="0"/>
              </a:rPr>
              <a:t> Anzahl der Nächtigungen, Gäste, etc.)</a:t>
            </a:r>
            <a:endParaRPr lang="de-DE" sz="800" dirty="0">
              <a:latin typeface="+mj-lt"/>
            </a:endParaRPr>
          </a:p>
        </p:txBody>
      </p:sp>
      <p:sp>
        <p:nvSpPr>
          <p:cNvPr id="21" name="Line 644"/>
          <p:cNvSpPr>
            <a:spLocks noChangeShapeType="1"/>
          </p:cNvSpPr>
          <p:nvPr/>
        </p:nvSpPr>
        <p:spPr bwMode="auto">
          <a:xfrm rot="16200000" flipH="1">
            <a:off x="3988552" y="1086414"/>
            <a:ext cx="0" cy="2168317"/>
          </a:xfrm>
          <a:prstGeom prst="line">
            <a:avLst/>
          </a:prstGeom>
          <a:noFill/>
          <a:ln w="15875">
            <a:solidFill>
              <a:schemeClr val="tx1"/>
            </a:solidFill>
            <a:prstDash val="dash"/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latin typeface="+mj-lt"/>
            </a:endParaRPr>
          </a:p>
        </p:txBody>
      </p:sp>
      <p:sp>
        <p:nvSpPr>
          <p:cNvPr id="22" name="Line 644"/>
          <p:cNvSpPr>
            <a:spLocks noChangeShapeType="1"/>
          </p:cNvSpPr>
          <p:nvPr/>
        </p:nvSpPr>
        <p:spPr bwMode="auto">
          <a:xfrm rot="16200000" flipH="1">
            <a:off x="4324044" y="846533"/>
            <a:ext cx="0" cy="2835066"/>
          </a:xfrm>
          <a:prstGeom prst="line">
            <a:avLst/>
          </a:prstGeom>
          <a:noFill/>
          <a:ln w="15875">
            <a:solidFill>
              <a:schemeClr val="tx1"/>
            </a:solidFill>
            <a:prstDash val="dash"/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latin typeface="+mj-lt"/>
            </a:endParaRPr>
          </a:p>
        </p:txBody>
      </p:sp>
      <p:sp>
        <p:nvSpPr>
          <p:cNvPr id="24" name="Line 644"/>
          <p:cNvSpPr>
            <a:spLocks noChangeShapeType="1"/>
          </p:cNvSpPr>
          <p:nvPr/>
        </p:nvSpPr>
        <p:spPr bwMode="auto">
          <a:xfrm rot="16200000">
            <a:off x="4704893" y="560932"/>
            <a:ext cx="1" cy="3596767"/>
          </a:xfrm>
          <a:prstGeom prst="line">
            <a:avLst/>
          </a:prstGeom>
          <a:noFill/>
          <a:ln w="15875">
            <a:solidFill>
              <a:schemeClr val="tx1"/>
            </a:solidFill>
            <a:prstDash val="dash"/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latin typeface="+mj-lt"/>
            </a:endParaRPr>
          </a:p>
        </p:txBody>
      </p:sp>
      <p:sp>
        <p:nvSpPr>
          <p:cNvPr id="25" name="Textfeld 24"/>
          <p:cNvSpPr txBox="1"/>
          <p:nvPr/>
        </p:nvSpPr>
        <p:spPr>
          <a:xfrm>
            <a:off x="1" y="-13863"/>
            <a:ext cx="3318065" cy="4308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100" b="1" dirty="0" smtClean="0">
                <a:latin typeface="+mj-lt"/>
                <a:cs typeface="Chalkduster"/>
              </a:rPr>
              <a:t>Kostenstellen- / </a:t>
            </a:r>
            <a:r>
              <a:rPr lang="de-DE" sz="1100" b="1" dirty="0" err="1" smtClean="0">
                <a:latin typeface="+mj-lt"/>
                <a:cs typeface="Chalkduster"/>
              </a:rPr>
              <a:t>trägerrechnung</a:t>
            </a:r>
            <a:endParaRPr lang="de-DE" sz="1100" b="1" dirty="0" smtClean="0">
              <a:latin typeface="+mj-lt"/>
              <a:cs typeface="Chalkduster"/>
            </a:endParaRPr>
          </a:p>
          <a:p>
            <a:r>
              <a:rPr lang="de-DE" sz="1100" b="1" dirty="0" smtClean="0">
                <a:latin typeface="+mj-lt"/>
                <a:cs typeface="Chalkduster"/>
              </a:rPr>
              <a:t>BAB         / Produkt- und Leistungskalkulation</a:t>
            </a:r>
            <a:endParaRPr lang="de-DE" sz="1100" b="1" dirty="0">
              <a:latin typeface="+mj-lt"/>
              <a:cs typeface="Chalkduster"/>
            </a:endParaRPr>
          </a:p>
        </p:txBody>
      </p:sp>
      <p:sp>
        <p:nvSpPr>
          <p:cNvPr id="26" name="Textfeld 25"/>
          <p:cNvSpPr txBox="1"/>
          <p:nvPr/>
        </p:nvSpPr>
        <p:spPr>
          <a:xfrm>
            <a:off x="3318065" y="22718"/>
            <a:ext cx="5825936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800" dirty="0" smtClean="0">
                <a:latin typeface="+mj-lt"/>
                <a:cs typeface="Chalkduster"/>
              </a:rPr>
              <a:t>Ziel/Kompetenzen:  </a:t>
            </a:r>
            <a:r>
              <a:rPr lang="de-AT" sz="800" dirty="0" smtClean="0">
                <a:latin typeface="+mj-lt"/>
                <a:cs typeface="Chalkduster"/>
              </a:rPr>
              <a:t>BAB erstellen können, mit Zuschlags- und Verrechnungssätzen kalkulieren können</a:t>
            </a:r>
          </a:p>
          <a:p>
            <a:r>
              <a:rPr lang="de-AT" sz="800" dirty="0" smtClean="0">
                <a:latin typeface="+mj-lt"/>
                <a:cs typeface="Chalkduster"/>
              </a:rPr>
              <a:t> Zuschlags- und Verrechnungssätze und Nettorohaufschlag beurteilen können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1460500" y="5941311"/>
            <a:ext cx="2865446" cy="8925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800" b="1" dirty="0" smtClean="0">
                <a:latin typeface="+mj-lt"/>
              </a:rPr>
              <a:t>Beurteilung IST-NRA durch retrograde Kalkulation.</a:t>
            </a:r>
          </a:p>
          <a:p>
            <a:r>
              <a:rPr lang="de-DE" sz="800" dirty="0" smtClean="0">
                <a:latin typeface="+mj-lt"/>
              </a:rPr>
              <a:t>Ermittlung Grundpreis retrograd </a:t>
            </a:r>
            <a:r>
              <a:rPr lang="de-DE" sz="800" dirty="0" smtClean="0">
                <a:latin typeface="Wingdings"/>
                <a:ea typeface="Wingdings"/>
                <a:cs typeface="Wingdings"/>
                <a:sym typeface="Wingdings"/>
              </a:rPr>
              <a:t></a:t>
            </a:r>
            <a:endParaRPr lang="de-DE" sz="800" dirty="0" smtClean="0">
              <a:latin typeface="+mj-lt"/>
            </a:endParaRPr>
          </a:p>
          <a:p>
            <a:r>
              <a:rPr lang="de-DE" sz="800" dirty="0" smtClean="0">
                <a:latin typeface="+mj-lt"/>
              </a:rPr>
              <a:t>Ermittlung NRA (Grundpreis </a:t>
            </a:r>
            <a:r>
              <a:rPr lang="mr-IN" sz="800" dirty="0" smtClean="0">
                <a:latin typeface="+mj-lt"/>
              </a:rPr>
              <a:t>–</a:t>
            </a:r>
            <a:r>
              <a:rPr lang="de-DE" sz="800" dirty="0" smtClean="0">
                <a:latin typeface="+mj-lt"/>
              </a:rPr>
              <a:t> WES)</a:t>
            </a:r>
          </a:p>
          <a:p>
            <a:r>
              <a:rPr lang="de-DE" sz="700" b="1" dirty="0" smtClean="0">
                <a:solidFill>
                  <a:srgbClr val="FF0000"/>
                </a:solidFill>
                <a:latin typeface="+mj-lt"/>
              </a:rPr>
              <a:t>Beurteilung: </a:t>
            </a:r>
            <a:r>
              <a:rPr lang="de-DE" sz="700" b="1" dirty="0" err="1" smtClean="0">
                <a:solidFill>
                  <a:srgbClr val="FF0000"/>
                </a:solidFill>
                <a:latin typeface="+mj-lt"/>
              </a:rPr>
              <a:t>Abg</a:t>
            </a:r>
            <a:r>
              <a:rPr lang="de-DE" sz="700" b="1" dirty="0" smtClean="0">
                <a:solidFill>
                  <a:srgbClr val="FF0000"/>
                </a:solidFill>
                <a:latin typeface="+mj-lt"/>
              </a:rPr>
              <a:t> Preis 14,- </a:t>
            </a:r>
            <a:r>
              <a:rPr lang="de-DE" sz="700" b="1" dirty="0" err="1" smtClean="0">
                <a:solidFill>
                  <a:srgbClr val="FF0000"/>
                </a:solidFill>
                <a:latin typeface="+mj-lt"/>
              </a:rPr>
              <a:t>u</a:t>
            </a:r>
            <a:r>
              <a:rPr lang="de-DE" sz="700" b="1" dirty="0" smtClean="0">
                <a:solidFill>
                  <a:srgbClr val="FF0000"/>
                </a:solidFill>
                <a:latin typeface="+mj-lt"/>
              </a:rPr>
              <a:t> WES 3,- &gt; NRA unter GKZ ... &gt; Es können nicht alle Gemeinkosten verteilt werden, d.h. Preiserhöhungen oder Kostensenkungen  sind notwendig,</a:t>
            </a:r>
          </a:p>
          <a:p>
            <a:r>
              <a:rPr lang="de-DE" sz="700" b="1" dirty="0" smtClean="0">
                <a:solidFill>
                  <a:srgbClr val="008000"/>
                </a:solidFill>
                <a:latin typeface="+mj-lt"/>
              </a:rPr>
              <a:t>Liegt er über dem GKZ, wird zus. Gewinn erwirtschaftet.</a:t>
            </a:r>
            <a:endParaRPr lang="de-DE" sz="700" b="1" dirty="0">
              <a:solidFill>
                <a:srgbClr val="008000"/>
              </a:solidFill>
              <a:latin typeface="+mj-lt"/>
            </a:endParaRPr>
          </a:p>
        </p:txBody>
      </p:sp>
      <p:sp>
        <p:nvSpPr>
          <p:cNvPr id="28" name="Textfeld 27"/>
          <p:cNvSpPr txBox="1"/>
          <p:nvPr/>
        </p:nvSpPr>
        <p:spPr>
          <a:xfrm>
            <a:off x="-2" y="397532"/>
            <a:ext cx="1460500" cy="378565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200" b="1" dirty="0" smtClean="0">
                <a:latin typeface="+mj-lt"/>
                <a:cs typeface="Chalkduster"/>
              </a:rPr>
              <a:t>2</a:t>
            </a:r>
            <a:r>
              <a:rPr lang="de-DE" sz="1000" b="1" dirty="0" smtClean="0">
                <a:latin typeface="+mj-lt"/>
                <a:cs typeface="Chalkduster"/>
              </a:rPr>
              <a:t>) Kostenstellen - R </a:t>
            </a:r>
          </a:p>
          <a:p>
            <a:endParaRPr lang="de-DE" sz="1000" b="1" dirty="0" smtClean="0">
              <a:latin typeface="+mj-lt"/>
              <a:cs typeface="Chalkduster"/>
            </a:endParaRPr>
          </a:p>
          <a:p>
            <a:r>
              <a:rPr lang="de-DE" sz="1000" b="1" dirty="0" smtClean="0">
                <a:latin typeface="+mj-lt"/>
                <a:cs typeface="Chalkduster"/>
              </a:rPr>
              <a:t>BAB</a:t>
            </a:r>
          </a:p>
          <a:p>
            <a:r>
              <a:rPr lang="de-DE" sz="1000" b="1" dirty="0">
                <a:latin typeface="+mj-lt"/>
                <a:cs typeface="Chalkduster"/>
              </a:rPr>
              <a:t>e</a:t>
            </a:r>
            <a:r>
              <a:rPr lang="de-DE" sz="1000" b="1" dirty="0" smtClean="0">
                <a:latin typeface="+mj-lt"/>
                <a:cs typeface="Chalkduster"/>
              </a:rPr>
              <a:t>rstellen können</a:t>
            </a:r>
            <a:endParaRPr lang="de-DE" sz="1000" dirty="0" smtClean="0">
              <a:latin typeface="+mj-lt"/>
              <a:cs typeface="Chalkduster"/>
            </a:endParaRPr>
          </a:p>
          <a:p>
            <a:r>
              <a:rPr lang="de-DE" sz="800" dirty="0" smtClean="0">
                <a:latin typeface="+mj-lt"/>
                <a:cs typeface="Chalkduster"/>
              </a:rPr>
              <a:t>Im BAB werden die Kosten in</a:t>
            </a:r>
            <a:endParaRPr lang="de-DE" sz="800" dirty="0">
              <a:latin typeface="+mj-lt"/>
              <a:cs typeface="Chalkduster"/>
            </a:endParaRPr>
          </a:p>
          <a:p>
            <a:pPr marL="171450" indent="-171450">
              <a:buFontTx/>
              <a:buChar char="-"/>
            </a:pPr>
            <a:r>
              <a:rPr lang="de-DE" sz="800" b="1" dirty="0" smtClean="0">
                <a:latin typeface="+mj-lt"/>
                <a:cs typeface="Chalkduster"/>
              </a:rPr>
              <a:t>Einzel- und</a:t>
            </a:r>
          </a:p>
          <a:p>
            <a:pPr marL="171450" indent="-171450">
              <a:buFontTx/>
              <a:buChar char="-"/>
            </a:pPr>
            <a:r>
              <a:rPr lang="de-DE" sz="800" b="1" dirty="0" smtClean="0">
                <a:latin typeface="+mj-lt"/>
                <a:cs typeface="Chalkduster"/>
              </a:rPr>
              <a:t>Gemeinkosten</a:t>
            </a:r>
          </a:p>
          <a:p>
            <a:r>
              <a:rPr lang="de-DE" sz="800" dirty="0">
                <a:latin typeface="+mj-lt"/>
                <a:cs typeface="Chalkduster"/>
              </a:rPr>
              <a:t>g</a:t>
            </a:r>
            <a:r>
              <a:rPr lang="de-DE" sz="800" dirty="0" smtClean="0">
                <a:latin typeface="+mj-lt"/>
                <a:cs typeface="Chalkduster"/>
              </a:rPr>
              <a:t>eteilt.</a:t>
            </a:r>
          </a:p>
          <a:p>
            <a:endParaRPr lang="de-DE" sz="800" b="1" dirty="0">
              <a:latin typeface="+mj-lt"/>
              <a:cs typeface="Chalkduster"/>
            </a:endParaRPr>
          </a:p>
          <a:p>
            <a:r>
              <a:rPr lang="de-DE" sz="800" b="1" dirty="0" smtClean="0">
                <a:latin typeface="+mj-lt"/>
                <a:cs typeface="Chalkduster"/>
              </a:rPr>
              <a:t>EK </a:t>
            </a:r>
            <a:r>
              <a:rPr lang="de-DE" sz="800" dirty="0" smtClean="0">
                <a:latin typeface="+mj-lt"/>
                <a:cs typeface="Chalkduster"/>
              </a:rPr>
              <a:t>dem K-träger (Produkt, Leistung) direkt zurechenbar, z.B. WES</a:t>
            </a:r>
            <a:endParaRPr lang="de-DE" sz="800" b="1" dirty="0">
              <a:latin typeface="+mj-lt"/>
              <a:cs typeface="Chalkduster"/>
            </a:endParaRPr>
          </a:p>
          <a:p>
            <a:endParaRPr lang="de-DE" sz="800" b="1" dirty="0" smtClean="0">
              <a:latin typeface="+mj-lt"/>
              <a:cs typeface="Chalkduster"/>
            </a:endParaRPr>
          </a:p>
          <a:p>
            <a:r>
              <a:rPr lang="de-DE" sz="800" b="1" dirty="0" smtClean="0">
                <a:latin typeface="+mj-lt"/>
                <a:cs typeface="Chalkduster"/>
              </a:rPr>
              <a:t>GK </a:t>
            </a:r>
            <a:r>
              <a:rPr lang="de-DE" sz="800" dirty="0" smtClean="0">
                <a:latin typeface="+mj-lt"/>
                <a:cs typeface="Chalkduster"/>
              </a:rPr>
              <a:t>sind nicht direkt zurechenbar z.B. Miete, Strom, Gehälter, etc. (sind oft fix, d.h. beschäftigungsunabhängig vgl. Teilkostenrechnung)</a:t>
            </a:r>
          </a:p>
          <a:p>
            <a:endParaRPr lang="de-DE" sz="800" b="1" dirty="0">
              <a:latin typeface="+mj-lt"/>
              <a:cs typeface="Chalkduster"/>
            </a:endParaRPr>
          </a:p>
          <a:p>
            <a:r>
              <a:rPr lang="de-DE" sz="800" b="1" dirty="0" smtClean="0">
                <a:latin typeface="+mj-lt"/>
                <a:cs typeface="Chalkduster"/>
              </a:rPr>
              <a:t>GK </a:t>
            </a:r>
            <a:r>
              <a:rPr lang="de-DE" sz="800" dirty="0" smtClean="0">
                <a:latin typeface="+mj-lt"/>
                <a:cs typeface="Chalkduster"/>
              </a:rPr>
              <a:t>können nur über Schlüssel, Zuschlags- und Verrechnungssätze auf die Produkte und Leistungen (Kostenträger) zugerechnet werden.</a:t>
            </a:r>
          </a:p>
          <a:p>
            <a:endParaRPr lang="de-DE" sz="800" dirty="0" smtClean="0">
              <a:latin typeface="+mj-lt"/>
              <a:cs typeface="Chalkduster"/>
            </a:endParaRPr>
          </a:p>
        </p:txBody>
      </p:sp>
      <p:sp>
        <p:nvSpPr>
          <p:cNvPr id="29" name="Textfeld 28"/>
          <p:cNvSpPr txBox="1"/>
          <p:nvPr/>
        </p:nvSpPr>
        <p:spPr>
          <a:xfrm>
            <a:off x="1" y="4111027"/>
            <a:ext cx="1460499" cy="16312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200" b="1" dirty="0" smtClean="0">
                <a:latin typeface="+mj-lt"/>
                <a:cs typeface="Chalkduster"/>
              </a:rPr>
              <a:t>3) </a:t>
            </a:r>
            <a:r>
              <a:rPr lang="de-DE" sz="1000" b="1" dirty="0" smtClean="0">
                <a:latin typeface="+mj-lt"/>
                <a:cs typeface="Chalkduster"/>
              </a:rPr>
              <a:t>Kostenträger - R</a:t>
            </a:r>
            <a:endParaRPr lang="de-DE" sz="1000" b="1" dirty="0">
              <a:latin typeface="+mj-lt"/>
              <a:cs typeface="Chalkduster"/>
            </a:endParaRPr>
          </a:p>
          <a:p>
            <a:r>
              <a:rPr lang="de-DE" sz="800" b="1" dirty="0" smtClean="0">
                <a:latin typeface="+mj-lt"/>
                <a:cs typeface="Chalkduster"/>
              </a:rPr>
              <a:t>Mit Zuschlags- und Verrechnungssätzen kalkulieren können</a:t>
            </a:r>
          </a:p>
          <a:p>
            <a:endParaRPr lang="de-DE" sz="800" b="1" dirty="0">
              <a:latin typeface="+mj-lt"/>
              <a:cs typeface="Chalkduster"/>
            </a:endParaRPr>
          </a:p>
          <a:p>
            <a:endParaRPr lang="de-DE" sz="800" b="1" dirty="0" smtClean="0">
              <a:latin typeface="+mj-lt"/>
              <a:cs typeface="Chalkduster"/>
            </a:endParaRPr>
          </a:p>
          <a:p>
            <a:r>
              <a:rPr lang="de-DE" sz="800" dirty="0" smtClean="0">
                <a:latin typeface="+mj-lt"/>
                <a:cs typeface="Chalkduster"/>
              </a:rPr>
              <a:t>Bei der K- Trägerrechnung wird nun mit den Zuschlags- u. Verrechnungssätzen aus dem BAB kalkuliert.</a:t>
            </a:r>
          </a:p>
          <a:p>
            <a:endParaRPr lang="de-DE" sz="800" dirty="0" smtClean="0">
              <a:latin typeface="+mj-lt"/>
              <a:cs typeface="Chalkduster"/>
            </a:endParaRPr>
          </a:p>
          <a:p>
            <a:endParaRPr lang="de-DE" sz="800" dirty="0" smtClean="0">
              <a:latin typeface="+mj-lt"/>
              <a:cs typeface="Chalkduster"/>
            </a:endParaRPr>
          </a:p>
        </p:txBody>
      </p:sp>
      <p:sp>
        <p:nvSpPr>
          <p:cNvPr id="30" name="Textfeld 29"/>
          <p:cNvSpPr txBox="1"/>
          <p:nvPr/>
        </p:nvSpPr>
        <p:spPr>
          <a:xfrm>
            <a:off x="0" y="5758716"/>
            <a:ext cx="1460500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200" b="1" dirty="0" smtClean="0">
                <a:latin typeface="+mj-lt"/>
                <a:cs typeface="Chalkduster"/>
              </a:rPr>
              <a:t>3a) </a:t>
            </a:r>
            <a:r>
              <a:rPr lang="de-DE" sz="1000" b="1" dirty="0" smtClean="0">
                <a:latin typeface="+mj-lt"/>
                <a:cs typeface="Chalkduster"/>
              </a:rPr>
              <a:t>IST NRA</a:t>
            </a:r>
          </a:p>
          <a:p>
            <a:r>
              <a:rPr lang="de-DE" sz="1000" b="1" dirty="0" smtClean="0">
                <a:latin typeface="+mj-lt"/>
                <a:cs typeface="Chalkduster"/>
              </a:rPr>
              <a:t>Beurteilen können</a:t>
            </a:r>
            <a:endParaRPr lang="de-DE" sz="1000" dirty="0" smtClean="0">
              <a:latin typeface="+mj-lt"/>
              <a:cs typeface="Chalkduster"/>
            </a:endParaRPr>
          </a:p>
          <a:p>
            <a:r>
              <a:rPr lang="de-DE" sz="800" dirty="0" smtClean="0">
                <a:latin typeface="+mj-lt"/>
                <a:cs typeface="Chalkduster"/>
              </a:rPr>
              <a:t>Kalkulationen müssen immer wieder überprüft u. beurteilt werden</a:t>
            </a:r>
          </a:p>
          <a:p>
            <a:endParaRPr lang="de-DE" sz="800" dirty="0">
              <a:latin typeface="+mj-lt"/>
              <a:cs typeface="Chalkduster"/>
            </a:endParaRPr>
          </a:p>
          <a:p>
            <a:endParaRPr lang="de-DE" sz="800" dirty="0" smtClean="0">
              <a:latin typeface="+mj-lt"/>
              <a:cs typeface="Chalkduster"/>
            </a:endParaRPr>
          </a:p>
        </p:txBody>
      </p:sp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0124924"/>
              </p:ext>
            </p:extLst>
          </p:nvPr>
        </p:nvGraphicFramePr>
        <p:xfrm>
          <a:off x="4349338" y="6160763"/>
          <a:ext cx="2546762" cy="673100"/>
        </p:xfrm>
        <a:graphic>
          <a:graphicData uri="http://schemas.openxmlformats.org/drawingml/2006/table">
            <a:tbl>
              <a:tblPr/>
              <a:tblGrid>
                <a:gridCol w="1822862"/>
                <a:gridCol w="342900"/>
                <a:gridCol w="381000"/>
              </a:tblGrid>
              <a:tr h="67469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Grundpreis (z.B. Netto/110,5*100)</a:t>
                      </a:r>
                      <a:endParaRPr lang="de-D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11,52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</a:tr>
              <a:tr h="132080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Bedienungsgeld</a:t>
                      </a:r>
                      <a:r>
                        <a:rPr lang="de-DE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(z.B. Netto/110,5*10,5)</a:t>
                      </a:r>
                      <a:endParaRPr lang="de-D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10,5%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1,21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</a:tr>
              <a:tr h="73660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ZS1 </a:t>
                      </a:r>
                      <a:r>
                        <a:rPr lang="de-D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Netto (z.B.  </a:t>
                      </a:r>
                      <a:r>
                        <a:rPr lang="de-DE" sz="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Btutto</a:t>
                      </a:r>
                      <a:r>
                        <a:rPr lang="de-D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/110*100)</a:t>
                      </a:r>
                      <a:endParaRPr lang="de-D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12,73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</a:tr>
              <a:tr h="133509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Umsatzsteuer (z.B. Brutto/110*10)</a:t>
                      </a:r>
                      <a:endParaRPr lang="de-D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10,0%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1,27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</a:tr>
              <a:tr h="87789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Abg</a:t>
                      </a:r>
                      <a:r>
                        <a:rPr lang="de-DE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 </a:t>
                      </a:r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Brutto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14,00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1751014"/>
              </p:ext>
            </p:extLst>
          </p:nvPr>
        </p:nvGraphicFramePr>
        <p:xfrm>
          <a:off x="4325946" y="5873807"/>
          <a:ext cx="2546760" cy="190500"/>
        </p:xfrm>
        <a:graphic>
          <a:graphicData uri="http://schemas.openxmlformats.org/drawingml/2006/table">
            <a:tbl>
              <a:tblPr/>
              <a:tblGrid>
                <a:gridCol w="1822860"/>
                <a:gridCol w="342900"/>
                <a:gridCol w="3810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Wareneins.</a:t>
                      </a:r>
                      <a:endParaRPr lang="de-D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3,00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</a:tr>
            </a:tbl>
          </a:graphicData>
        </a:graphic>
      </p:graphicFrame>
      <p:sp>
        <p:nvSpPr>
          <p:cNvPr id="36" name="Line 670"/>
          <p:cNvSpPr>
            <a:spLocks noChangeShapeType="1"/>
          </p:cNvSpPr>
          <p:nvPr/>
        </p:nvSpPr>
        <p:spPr bwMode="auto">
          <a:xfrm rot="10800000">
            <a:off x="5998298" y="6197456"/>
            <a:ext cx="1" cy="582065"/>
          </a:xfrm>
          <a:prstGeom prst="line">
            <a:avLst/>
          </a:prstGeom>
          <a:noFill/>
          <a:ln w="15875">
            <a:solidFill>
              <a:schemeClr val="tx1"/>
            </a:solidFill>
            <a:prstDash val="dash"/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latin typeface="+mj-lt"/>
            </a:endParaRPr>
          </a:p>
        </p:txBody>
      </p:sp>
      <p:graphicFrame>
        <p:nvGraphicFramePr>
          <p:cNvPr id="8" name="Tabel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1662315"/>
              </p:ext>
            </p:extLst>
          </p:nvPr>
        </p:nvGraphicFramePr>
        <p:xfrm>
          <a:off x="7010400" y="5859076"/>
          <a:ext cx="2133599" cy="571500"/>
        </p:xfrm>
        <a:graphic>
          <a:graphicData uri="http://schemas.openxmlformats.org/drawingml/2006/table">
            <a:tbl>
              <a:tblPr/>
              <a:tblGrid>
                <a:gridCol w="925622"/>
                <a:gridCol w="53659"/>
                <a:gridCol w="496348"/>
                <a:gridCol w="65797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Grundpreis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11,52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384%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 Wareneinsatz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-3,00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Nettorohaufschlag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8,52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284%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</a:tbl>
          </a:graphicData>
        </a:graphic>
      </p:graphicFrame>
      <p:sp>
        <p:nvSpPr>
          <p:cNvPr id="31" name="Textfeld 30"/>
          <p:cNvSpPr txBox="1"/>
          <p:nvPr/>
        </p:nvSpPr>
        <p:spPr>
          <a:xfrm>
            <a:off x="6400800" y="4342460"/>
            <a:ext cx="2693940" cy="123110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000" b="1" dirty="0" smtClean="0">
                <a:latin typeface="+mj-lt"/>
              </a:rPr>
              <a:t>Nettorohaufschlag (NRA)</a:t>
            </a:r>
            <a:r>
              <a:rPr lang="de-DE" sz="1000" dirty="0" smtClean="0">
                <a:latin typeface="+mj-lt"/>
              </a:rPr>
              <a:t>: ist: </a:t>
            </a:r>
          </a:p>
          <a:p>
            <a:r>
              <a:rPr lang="de-DE" sz="1000" dirty="0">
                <a:latin typeface="+mj-lt"/>
              </a:rPr>
              <a:t> </a:t>
            </a:r>
            <a:r>
              <a:rPr lang="de-DE" sz="1000" dirty="0" smtClean="0">
                <a:latin typeface="+mj-lt"/>
              </a:rPr>
              <a:t> Gemeinkostenzuschlag und  </a:t>
            </a:r>
          </a:p>
          <a:p>
            <a:r>
              <a:rPr lang="de-DE" sz="1000" dirty="0">
                <a:latin typeface="+mj-lt"/>
              </a:rPr>
              <a:t> </a:t>
            </a:r>
            <a:r>
              <a:rPr lang="de-DE" sz="1000" dirty="0" smtClean="0">
                <a:latin typeface="+mj-lt"/>
              </a:rPr>
              <a:t> Gewinnaufschlag</a:t>
            </a:r>
          </a:p>
          <a:p>
            <a:r>
              <a:rPr lang="de-DE" sz="1000" dirty="0">
                <a:latin typeface="+mj-lt"/>
              </a:rPr>
              <a:t>g</a:t>
            </a:r>
            <a:r>
              <a:rPr lang="de-DE" sz="1000" dirty="0" smtClean="0">
                <a:latin typeface="+mj-lt"/>
              </a:rPr>
              <a:t>emeinsam in einem Aufschlag</a:t>
            </a:r>
          </a:p>
          <a:p>
            <a:r>
              <a:rPr lang="de-DE" sz="1000" b="1" dirty="0">
                <a:latin typeface="+mj-lt"/>
              </a:rPr>
              <a:t>d</a:t>
            </a:r>
            <a:r>
              <a:rPr lang="de-DE" sz="1000" b="1" dirty="0" smtClean="0">
                <a:latin typeface="+mj-lt"/>
              </a:rPr>
              <a:t>irekt vom WES zum Grundpreis</a:t>
            </a:r>
            <a:endParaRPr lang="de-DE" sz="1000" b="1" dirty="0">
              <a:latin typeface="+mj-lt"/>
            </a:endParaRPr>
          </a:p>
          <a:p>
            <a:r>
              <a:rPr lang="de-DE" sz="800" dirty="0" smtClean="0">
                <a:latin typeface="+mj-lt"/>
              </a:rPr>
              <a:t>Achtung: ist nicht Summe (300%+10%) da </a:t>
            </a:r>
          </a:p>
          <a:p>
            <a:r>
              <a:rPr lang="de-DE" sz="800" dirty="0" smtClean="0">
                <a:latin typeface="+mj-lt"/>
              </a:rPr>
              <a:t>verschiedene Basen vorliegen: WES und Grundpreis</a:t>
            </a:r>
          </a:p>
          <a:p>
            <a:r>
              <a:rPr lang="de-DE" sz="800" dirty="0" smtClean="0">
                <a:latin typeface="+mj-lt"/>
              </a:rPr>
              <a:t>300% vom WES und 10% von Seko &gt; 340% vom WES)</a:t>
            </a:r>
            <a:endParaRPr lang="de-DE" sz="800" dirty="0">
              <a:latin typeface="+mj-lt"/>
            </a:endParaRPr>
          </a:p>
        </p:txBody>
      </p:sp>
      <p:graphicFrame>
        <p:nvGraphicFramePr>
          <p:cNvPr id="10" name="Tabel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622742"/>
              </p:ext>
            </p:extLst>
          </p:nvPr>
        </p:nvGraphicFramePr>
        <p:xfrm>
          <a:off x="2395867" y="3878385"/>
          <a:ext cx="1706956" cy="304800"/>
        </p:xfrm>
        <a:graphic>
          <a:graphicData uri="http://schemas.openxmlformats.org/drawingml/2006/table">
            <a:tbl>
              <a:tblPr/>
              <a:tblGrid>
                <a:gridCol w="1706956"/>
              </a:tblGrid>
              <a:tr h="152400"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0" i="0" u="sng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GK </a:t>
                      </a:r>
                      <a:r>
                        <a:rPr lang="de-DE" sz="800" b="0" i="0" u="sng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endParaRPr lang="de-DE" sz="800" b="0" i="0" u="sng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Basis (Einzelkosten</a:t>
                      </a:r>
                      <a:r>
                        <a:rPr lang="de-DE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z.B. WES </a:t>
                      </a:r>
                      <a:r>
                        <a:rPr lang="de-DE" sz="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od</a:t>
                      </a:r>
                      <a:r>
                        <a:rPr lang="de-DE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de-DE" sz="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Nächt</a:t>
                      </a:r>
                      <a:r>
                        <a:rPr lang="de-DE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)</a:t>
                      </a:r>
                      <a:endParaRPr lang="de-D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Tabel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3928710"/>
              </p:ext>
            </p:extLst>
          </p:nvPr>
        </p:nvGraphicFramePr>
        <p:xfrm>
          <a:off x="5384800" y="5636179"/>
          <a:ext cx="2032000" cy="256540"/>
        </p:xfrm>
        <a:graphic>
          <a:graphicData uri="http://schemas.openxmlformats.org/drawingml/2006/table">
            <a:tbl>
              <a:tblPr/>
              <a:tblGrid>
                <a:gridCol w="2032000"/>
              </a:tblGrid>
              <a:tr h="152400"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NRA = (GKZ in€+</a:t>
                      </a:r>
                      <a:r>
                        <a:rPr lang="de-DE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Gewinz</a:t>
                      </a:r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 In€) in % vom </a:t>
                      </a:r>
                      <a:r>
                        <a:rPr lang="de-D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WES</a:t>
                      </a:r>
                    </a:p>
                    <a:p>
                      <a:pPr algn="ctr" fontAlgn="b"/>
                      <a:r>
                        <a:rPr lang="de-D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NRA / WES</a:t>
                      </a:r>
                      <a:endParaRPr lang="de-D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31754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22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22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2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22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2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22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22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147" grpId="0" animBg="1"/>
      <p:bldP spid="22148" grpId="0" animBg="1"/>
      <p:bldP spid="22149" grpId="0" animBg="1"/>
      <p:bldP spid="40" grpId="0" animBg="1"/>
      <p:bldP spid="41" grpId="0" animBg="1"/>
      <p:bldP spid="21" grpId="0" animBg="1"/>
      <p:bldP spid="22" grpId="0" animBg="1"/>
      <p:bldP spid="24" grpId="0" animBg="1"/>
      <p:bldP spid="4" grpId="0" animBg="1"/>
      <p:bldP spid="28" grpId="0" animBg="1"/>
      <p:bldP spid="29" grpId="0" animBg="1"/>
      <p:bldP spid="30" grpId="0" animBg="1"/>
      <p:bldP spid="36" grpId="0" animBg="1"/>
      <p:bldP spid="3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4800" y="1193573"/>
            <a:ext cx="5433999" cy="1922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0115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1489" y="795867"/>
            <a:ext cx="7641700" cy="1851888"/>
          </a:xfrm>
          <a:prstGeom prst="rect">
            <a:avLst/>
          </a:prstGeom>
        </p:spPr>
      </p:pic>
      <p:pic>
        <p:nvPicPr>
          <p:cNvPr id="3" name="Bild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1489" y="3010157"/>
            <a:ext cx="7653867" cy="352270"/>
          </a:xfrm>
          <a:prstGeom prst="rect">
            <a:avLst/>
          </a:prstGeom>
        </p:spPr>
      </p:pic>
      <p:pic>
        <p:nvPicPr>
          <p:cNvPr id="4" name="Bild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1489" y="3677358"/>
            <a:ext cx="7653867" cy="1140618"/>
          </a:xfrm>
          <a:prstGeom prst="rect">
            <a:avLst/>
          </a:prstGeom>
        </p:spPr>
      </p:pic>
      <p:pic>
        <p:nvPicPr>
          <p:cNvPr id="5" name="Bild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43656" y="5046135"/>
            <a:ext cx="7641700" cy="1479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41159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larheit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Klarheit.thmx</Template>
  <TotalTime>0</TotalTime>
  <Words>720</Words>
  <Application>Microsoft Macintosh PowerPoint</Application>
  <PresentationFormat>Bildschirmpräsentation (4:3)</PresentationFormat>
  <Paragraphs>179</Paragraphs>
  <Slides>4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5" baseType="lpstr">
      <vt:lpstr>Klarheit</vt:lpstr>
      <vt:lpstr>Hotel zum Mohren   BAB (Kalkulation)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Zeugnis - BVW</dc:title>
  <dc:creator>werner holzheu</dc:creator>
  <cp:lastModifiedBy>werner holzheu</cp:lastModifiedBy>
  <cp:revision>28</cp:revision>
  <dcterms:created xsi:type="dcterms:W3CDTF">2013-02-12T17:21:38Z</dcterms:created>
  <dcterms:modified xsi:type="dcterms:W3CDTF">2019-11-09T07:18:55Z</dcterms:modified>
</cp:coreProperties>
</file>