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344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17.10.18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0336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17.10.18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4192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17.10.18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109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17.10.18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946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17.10.18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35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17.10.18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329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17.10.18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154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17.10.18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0662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17.10.18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103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17.10.18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240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17.10.18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364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5AD63-41A2-A646-AEE6-95E64B73BB29}" type="datetimeFigureOut">
              <a:rPr lang="de-DE" smtClean="0"/>
              <a:t>17.10.18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5057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208" name="Group 7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655010"/>
              </p:ext>
            </p:extLst>
          </p:nvPr>
        </p:nvGraphicFramePr>
        <p:xfrm>
          <a:off x="1495132" y="609565"/>
          <a:ext cx="2389456" cy="495716"/>
        </p:xfrm>
        <a:graphic>
          <a:graphicData uri="http://schemas.openxmlformats.org/drawingml/2006/table">
            <a:tbl>
              <a:tblPr/>
              <a:tblGrid>
                <a:gridCol w="1385544"/>
                <a:gridCol w="1003912"/>
              </a:tblGrid>
              <a:tr h="181423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Kosten aus Überleitung (BÜB)</a:t>
                      </a:r>
                    </a:p>
                  </a:txBody>
                  <a:tcPr marL="90000" marR="90000" marT="46765" marB="46765" anchor="ctr" horzOverflow="overflow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497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15963" algn="l"/>
                          <a:tab pos="808038" algn="l"/>
                        </a:tabLst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Einzelkosten (WES: K&amp;K)</a:t>
                      </a:r>
                    </a:p>
                  </a:txBody>
                  <a:tcPr marL="90000" marR="90000" marT="46765" marB="46765" anchor="ctr" horzOverflow="overflow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Gemeinkosten</a:t>
                      </a:r>
                    </a:p>
                  </a:txBody>
                  <a:tcPr marL="90000" marR="90000" marT="46765" marB="467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217" name="Group 7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236102"/>
              </p:ext>
            </p:extLst>
          </p:nvPr>
        </p:nvGraphicFramePr>
        <p:xfrm>
          <a:off x="1494984" y="1106931"/>
          <a:ext cx="5941905" cy="3022899"/>
        </p:xfrm>
        <a:graphic>
          <a:graphicData uri="http://schemas.openxmlformats.org/drawingml/2006/table">
            <a:tbl>
              <a:tblPr/>
              <a:tblGrid>
                <a:gridCol w="1317066"/>
                <a:gridCol w="643526"/>
                <a:gridCol w="562904"/>
                <a:gridCol w="813452"/>
                <a:gridCol w="576269"/>
                <a:gridCol w="772818"/>
                <a:gridCol w="629266"/>
                <a:gridCol w="626604"/>
              </a:tblGrid>
              <a:tr h="256304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Text</a:t>
                      </a:r>
                    </a:p>
                  </a:txBody>
                  <a:tcPr marL="90000" marR="90000" marT="46801" marB="46801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Kosten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Kostenstellen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5157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Verwaltung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Küche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Keller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Rest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Logis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Wellness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EK</a:t>
                      </a: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WES Speisen</a:t>
                      </a: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Getr</a:t>
                      </a: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S+G</a:t>
                      </a: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543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GK</a:t>
                      </a: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</a:tr>
              <a:tr h="2245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Gemeinkostensumme</a:t>
                      </a:r>
                    </a:p>
                  </a:txBody>
                  <a:tcPr marL="90000" marR="90000" marT="46801" marB="46801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 (VW)</a:t>
                      </a:r>
                      <a:endParaRPr kumimoji="0" lang="de-D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 (</a:t>
                      </a:r>
                      <a:r>
                        <a:rPr kumimoji="0" lang="de-AT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Kü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)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 (</a:t>
                      </a:r>
                      <a:r>
                        <a:rPr kumimoji="0" lang="de-AT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Ke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)</a:t>
                      </a:r>
                      <a:endParaRPr kumimoji="0" lang="de-D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 (Rest)</a:t>
                      </a:r>
                      <a:endParaRPr kumimoji="0" lang="de-D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 (L)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 (W)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</a:tr>
              <a:tr h="2245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Umlage Hilfskostenstelle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 </a:t>
                      </a: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(VW)</a:t>
                      </a:r>
                      <a:endParaRPr kumimoji="0" lang="de-D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 </a:t>
                      </a:r>
                      <a:r>
                        <a:rPr kumimoji="0" lang="de-DE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VWant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</a:t>
                      </a:r>
                      <a:r>
                        <a:rPr kumimoji="0" lang="de-DE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VWant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</a:t>
                      </a:r>
                      <a:r>
                        <a:rPr kumimoji="0" lang="de-DE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VWant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</a:t>
                      </a:r>
                      <a:r>
                        <a:rPr kumimoji="0" lang="de-DE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VWant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</a:t>
                      </a:r>
                      <a:r>
                        <a:rPr kumimoji="0" lang="de-DE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VWant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</a:tr>
              <a:tr h="2245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Gemeinkosten II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II (</a:t>
                      </a:r>
                      <a:r>
                        <a:rPr kumimoji="0" lang="de-AT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Kü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)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II (</a:t>
                      </a:r>
                      <a:r>
                        <a:rPr kumimoji="0" lang="de-AT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Ke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)</a:t>
                      </a:r>
                      <a:endParaRPr kumimoji="0" lang="de-D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II (Rest)</a:t>
                      </a:r>
                      <a:endParaRPr kumimoji="0" lang="de-D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II (L)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II (W)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</a:tr>
              <a:tr h="37697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Zuschlagsbasen</a:t>
                      </a:r>
                    </a:p>
                  </a:txBody>
                  <a:tcPr marL="90000" marR="90000" marT="46801" marB="46801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WES Speisen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(Einzelkosten)</a:t>
                      </a:r>
                      <a:endParaRPr kumimoji="0" lang="de-DE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WES </a:t>
                      </a:r>
                      <a:r>
                        <a:rPr kumimoji="0" lang="de-DE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Getr</a:t>
                      </a: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Basis WES </a:t>
                      </a:r>
                      <a:r>
                        <a:rPr kumimoji="0" lang="de-DE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Kü+Ke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Anzahl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Nächtig.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Eintritte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Sauna...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697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Gemeinkosten-zuschlagssätze</a:t>
                      </a:r>
                    </a:p>
                  </a:txBody>
                  <a:tcPr marL="90000" marR="90000" marT="46801" marB="46801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GKZ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(GK II/WES)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Kü</a:t>
                      </a:r>
                      <a:r>
                        <a:rPr kumimoji="0" lang="de-DE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z.B. 200%</a:t>
                      </a:r>
                      <a:endParaRPr kumimoji="0" lang="de-DE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GKT </a:t>
                      </a:r>
                      <a:r>
                        <a:rPr kumimoji="0" lang="de-DE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</a:t>
                      </a:r>
                      <a:endParaRPr kumimoji="0" lang="de-D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%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GKZ Rest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z.B. 100%</a:t>
                      </a:r>
                      <a:endParaRPr kumimoji="0" lang="de-DE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Seko/Nacht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z.B.€ 35,-</a:t>
                      </a:r>
                      <a:endParaRPr kumimoji="0" lang="de-DE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Seko/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Eintritt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</a:tr>
            </a:tbl>
          </a:graphicData>
        </a:graphic>
      </p:graphicFrame>
      <p:sp>
        <p:nvSpPr>
          <p:cNvPr id="22143" name="Line 639"/>
          <p:cNvSpPr>
            <a:spLocks noChangeShapeType="1"/>
          </p:cNvSpPr>
          <p:nvPr/>
        </p:nvSpPr>
        <p:spPr bwMode="auto">
          <a:xfrm rot="16200000" flipH="1">
            <a:off x="4110406" y="863860"/>
            <a:ext cx="1" cy="2166906"/>
          </a:xfrm>
          <a:prstGeom prst="line">
            <a:avLst/>
          </a:prstGeom>
          <a:noFill/>
          <a:ln w="22225">
            <a:solidFill>
              <a:srgbClr val="FFD7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22145" name="Line 641"/>
          <p:cNvSpPr>
            <a:spLocks noChangeShapeType="1"/>
          </p:cNvSpPr>
          <p:nvPr/>
        </p:nvSpPr>
        <p:spPr bwMode="auto">
          <a:xfrm flipH="1">
            <a:off x="2874522" y="975761"/>
            <a:ext cx="7937" cy="164465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22147" name="Line 643"/>
          <p:cNvSpPr>
            <a:spLocks noChangeShapeType="1"/>
          </p:cNvSpPr>
          <p:nvPr/>
        </p:nvSpPr>
        <p:spPr bwMode="auto">
          <a:xfrm rot="16200000">
            <a:off x="3323799" y="1772674"/>
            <a:ext cx="1" cy="898554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22148" name="Line 644"/>
          <p:cNvSpPr>
            <a:spLocks noChangeShapeType="1"/>
          </p:cNvSpPr>
          <p:nvPr/>
        </p:nvSpPr>
        <p:spPr bwMode="auto">
          <a:xfrm rot="16200000" flipH="1">
            <a:off x="3722040" y="1446587"/>
            <a:ext cx="1" cy="167915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22149" name="Line 645"/>
          <p:cNvSpPr>
            <a:spLocks noChangeShapeType="1"/>
          </p:cNvSpPr>
          <p:nvPr/>
        </p:nvSpPr>
        <p:spPr bwMode="auto">
          <a:xfrm rot="16200000">
            <a:off x="4943049" y="564586"/>
            <a:ext cx="0" cy="4137053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573650"/>
              </p:ext>
            </p:extLst>
          </p:nvPr>
        </p:nvGraphicFramePr>
        <p:xfrm>
          <a:off x="1495131" y="4342460"/>
          <a:ext cx="2618840" cy="1490714"/>
        </p:xfrm>
        <a:graphic>
          <a:graphicData uri="http://schemas.openxmlformats.org/drawingml/2006/table">
            <a:tbl>
              <a:tblPr/>
              <a:tblGrid>
                <a:gridCol w="1440263"/>
                <a:gridCol w="305630"/>
                <a:gridCol w="872947"/>
              </a:tblGrid>
              <a:tr h="118784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WES (Fleisch,</a:t>
                      </a:r>
                      <a:r>
                        <a:rPr lang="de-DE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Gewl</a:t>
                      </a:r>
                      <a:r>
                        <a:rPr lang="de-DE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...)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43514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GK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300%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9,00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1397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Seko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12,00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9645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Gewinn z.B.</a:t>
                      </a:r>
                      <a:endParaRPr lang="de-DE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1,20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0434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Grundpreis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13,20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99528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BG/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bei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Fixlöhner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nicht </a:t>
                      </a:r>
                      <a:r>
                        <a:rPr lang="de-DE" sz="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anwendb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1,98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07414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ZS netto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15,18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28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1,52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69914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Abgabepreis brutto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16,70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444592"/>
              </p:ext>
            </p:extLst>
          </p:nvPr>
        </p:nvGraphicFramePr>
        <p:xfrm>
          <a:off x="4567944" y="4545713"/>
          <a:ext cx="1483169" cy="1079500"/>
        </p:xfrm>
        <a:graphic>
          <a:graphicData uri="http://schemas.openxmlformats.org/drawingml/2006/table">
            <a:tbl>
              <a:tblPr/>
              <a:tblGrid>
                <a:gridCol w="830002"/>
                <a:gridCol w="653167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Grundpreis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13,20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NRA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10,20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</a:t>
                      </a:r>
                      <a:r>
                        <a:rPr lang="de-D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des WES</a:t>
                      </a:r>
                    </a:p>
                    <a:p>
                      <a:pPr algn="l" fontAlgn="b"/>
                      <a:r>
                        <a:rPr lang="de-D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=10,20/3*100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</a:tbl>
          </a:graphicData>
        </a:graphic>
      </p:graphicFrame>
      <p:sp>
        <p:nvSpPr>
          <p:cNvPr id="34" name="Line 645"/>
          <p:cNvSpPr>
            <a:spLocks noChangeShapeType="1"/>
          </p:cNvSpPr>
          <p:nvPr/>
        </p:nvSpPr>
        <p:spPr bwMode="auto">
          <a:xfrm rot="16200000" flipH="1">
            <a:off x="5567950" y="1158274"/>
            <a:ext cx="0" cy="3392458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35" name="Line 670"/>
          <p:cNvSpPr>
            <a:spLocks noChangeShapeType="1"/>
          </p:cNvSpPr>
          <p:nvPr/>
        </p:nvSpPr>
        <p:spPr bwMode="auto">
          <a:xfrm rot="10800000" flipV="1">
            <a:off x="3249346" y="4041350"/>
            <a:ext cx="2350112" cy="570781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37" name="Line 670"/>
          <p:cNvSpPr>
            <a:spLocks noChangeShapeType="1"/>
          </p:cNvSpPr>
          <p:nvPr/>
        </p:nvSpPr>
        <p:spPr bwMode="auto">
          <a:xfrm rot="10800000" flipV="1">
            <a:off x="3249347" y="4041350"/>
            <a:ext cx="864624" cy="570781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38" name="Line 670"/>
          <p:cNvSpPr>
            <a:spLocks noChangeShapeType="1"/>
          </p:cNvSpPr>
          <p:nvPr/>
        </p:nvSpPr>
        <p:spPr bwMode="auto">
          <a:xfrm rot="10800000" flipH="1" flipV="1">
            <a:off x="3938884" y="5033016"/>
            <a:ext cx="654821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39" name="Line 670"/>
          <p:cNvSpPr>
            <a:spLocks noChangeShapeType="1"/>
          </p:cNvSpPr>
          <p:nvPr/>
        </p:nvSpPr>
        <p:spPr bwMode="auto">
          <a:xfrm rot="10800000" flipH="1" flipV="1">
            <a:off x="4113971" y="4711729"/>
            <a:ext cx="453973" cy="320394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7486149" y="1105281"/>
            <a:ext cx="1657851" cy="2031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de-DE" sz="900" dirty="0" smtClean="0">
              <a:latin typeface="+mj-lt"/>
            </a:endParaRPr>
          </a:p>
          <a:p>
            <a:r>
              <a:rPr lang="de-DE" sz="900" dirty="0" smtClean="0">
                <a:latin typeface="+mj-lt"/>
              </a:rPr>
              <a:t>Verteilung der Gemeinkosten auf die Kostenstellen (Stellen, die in der Verantwortung sind) nach entsprechenden Schlüsseln (Fläche, %, Anteile, Art des Kapitals (EK, FK), ...)</a:t>
            </a:r>
          </a:p>
          <a:p>
            <a:r>
              <a:rPr lang="de-DE" sz="900" dirty="0" smtClean="0">
                <a:latin typeface="+mj-lt"/>
              </a:rPr>
              <a:t>= GK </a:t>
            </a:r>
            <a:r>
              <a:rPr lang="el-GR" sz="900" dirty="0">
                <a:latin typeface="Arial" charset="0"/>
                <a:ea typeface="ＭＳ Ｐゴシック" charset="0"/>
                <a:cs typeface="Arial" charset="0"/>
              </a:rPr>
              <a:t>Σ</a:t>
            </a:r>
            <a:r>
              <a:rPr lang="de-AT" sz="900" dirty="0"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de-AT" sz="900" dirty="0" smtClean="0">
                <a:latin typeface="Arial" charset="0"/>
                <a:ea typeface="ＭＳ Ｐゴシック" charset="0"/>
                <a:cs typeface="Arial" charset="0"/>
              </a:rPr>
              <a:t> I</a:t>
            </a:r>
            <a:endParaRPr lang="de-DE" sz="900" dirty="0">
              <a:latin typeface="+mj-lt"/>
            </a:endParaRPr>
          </a:p>
          <a:p>
            <a:endParaRPr lang="de-DE" sz="900" dirty="0" smtClean="0">
              <a:latin typeface="+mj-lt"/>
            </a:endParaRPr>
          </a:p>
          <a:p>
            <a:r>
              <a:rPr lang="de-DE" sz="900" dirty="0" smtClean="0">
                <a:latin typeface="+mj-lt"/>
              </a:rPr>
              <a:t>Verteilung von Hilfskostenstellen z.B. Verwaltung auf andere Stellen</a:t>
            </a:r>
          </a:p>
          <a:p>
            <a:r>
              <a:rPr lang="de-DE" sz="900" dirty="0" smtClean="0">
                <a:latin typeface="+mj-lt"/>
              </a:rPr>
              <a:t>GK </a:t>
            </a:r>
            <a:r>
              <a:rPr lang="el-GR" sz="900" dirty="0">
                <a:latin typeface="Arial" charset="0"/>
                <a:ea typeface="ＭＳ Ｐゴシック" charset="0"/>
                <a:cs typeface="Arial" charset="0"/>
              </a:rPr>
              <a:t>Σ</a:t>
            </a:r>
            <a:r>
              <a:rPr lang="de-AT" sz="900" dirty="0"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de-AT" sz="900" dirty="0" smtClean="0">
                <a:latin typeface="Arial" charset="0"/>
                <a:ea typeface="ＭＳ Ｐゴシック" charset="0"/>
                <a:cs typeface="Arial" charset="0"/>
              </a:rPr>
              <a:t>II</a:t>
            </a:r>
          </a:p>
          <a:p>
            <a:endParaRPr lang="de-DE" sz="900" dirty="0" smtClean="0">
              <a:latin typeface="+mj-lt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7486149" y="3175723"/>
            <a:ext cx="165785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>
                <a:latin typeface="+mj-lt"/>
              </a:rPr>
              <a:t>Ermittlung der Zuschlags- und Verrechnungssätze für die Kalkulation der Kostenträger </a:t>
            </a:r>
          </a:p>
          <a:p>
            <a:r>
              <a:rPr lang="de-DE" sz="800" dirty="0" smtClean="0">
                <a:latin typeface="+mj-lt"/>
              </a:rPr>
              <a:t>= </a:t>
            </a:r>
            <a:r>
              <a:rPr lang="el-GR" sz="800" dirty="0">
                <a:latin typeface="Arial" charset="0"/>
                <a:ea typeface="ＭＳ Ｐゴシック" charset="0"/>
                <a:cs typeface="Arial" charset="0"/>
              </a:rPr>
              <a:t>Σ</a:t>
            </a:r>
            <a:r>
              <a:rPr lang="de-AT" sz="800" dirty="0"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de-AT" sz="800" dirty="0" smtClean="0">
                <a:latin typeface="Arial" charset="0"/>
                <a:ea typeface="ＭＳ Ｐゴシック" charset="0"/>
                <a:cs typeface="Arial" charset="0"/>
              </a:rPr>
              <a:t> GK/ Basis (EK, </a:t>
            </a:r>
            <a:r>
              <a:rPr lang="de-AT" sz="800" dirty="0" err="1" smtClean="0">
                <a:latin typeface="Arial" charset="0"/>
                <a:ea typeface="ＭＳ Ｐゴシック" charset="0"/>
                <a:cs typeface="Arial" charset="0"/>
              </a:rPr>
              <a:t>od</a:t>
            </a:r>
            <a:r>
              <a:rPr lang="de-AT" sz="800" dirty="0" smtClean="0">
                <a:latin typeface="Arial" charset="0"/>
                <a:ea typeface="ＭＳ Ｐゴシック" charset="0"/>
                <a:cs typeface="Arial" charset="0"/>
              </a:rPr>
              <a:t> Anzahl der Nächtigungen, Gäste, etc.)</a:t>
            </a:r>
            <a:endParaRPr lang="de-DE" sz="800" dirty="0">
              <a:latin typeface="+mj-lt"/>
            </a:endParaRPr>
          </a:p>
        </p:txBody>
      </p:sp>
      <p:sp>
        <p:nvSpPr>
          <p:cNvPr id="21" name="Line 644"/>
          <p:cNvSpPr>
            <a:spLocks noChangeShapeType="1"/>
          </p:cNvSpPr>
          <p:nvPr/>
        </p:nvSpPr>
        <p:spPr bwMode="auto">
          <a:xfrm rot="16200000" flipH="1">
            <a:off x="3988554" y="1255980"/>
            <a:ext cx="0" cy="2168317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22" name="Line 644"/>
          <p:cNvSpPr>
            <a:spLocks noChangeShapeType="1"/>
          </p:cNvSpPr>
          <p:nvPr/>
        </p:nvSpPr>
        <p:spPr bwMode="auto">
          <a:xfrm rot="16200000" flipH="1">
            <a:off x="4324046" y="1016099"/>
            <a:ext cx="0" cy="2835066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24" name="Line 644"/>
          <p:cNvSpPr>
            <a:spLocks noChangeShapeType="1"/>
          </p:cNvSpPr>
          <p:nvPr/>
        </p:nvSpPr>
        <p:spPr bwMode="auto">
          <a:xfrm rot="16200000">
            <a:off x="4704895" y="730498"/>
            <a:ext cx="1" cy="3596767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0" y="22718"/>
            <a:ext cx="3318065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j-lt"/>
                <a:cs typeface="Chalkduster"/>
              </a:rPr>
              <a:t>Kostenstellen- / </a:t>
            </a:r>
            <a:r>
              <a:rPr lang="de-DE" dirty="0" err="1" smtClean="0">
                <a:latin typeface="+mj-lt"/>
                <a:cs typeface="Chalkduster"/>
              </a:rPr>
              <a:t>trägerrechnung</a:t>
            </a:r>
            <a:endParaRPr lang="de-DE" dirty="0" smtClean="0">
              <a:latin typeface="+mj-lt"/>
              <a:cs typeface="Chalkduster"/>
            </a:endParaRPr>
          </a:p>
          <a:p>
            <a:r>
              <a:rPr lang="de-DE" sz="900" dirty="0" smtClean="0">
                <a:latin typeface="+mj-lt"/>
                <a:cs typeface="Chalkduster"/>
              </a:rPr>
              <a:t>BAB                                                    Produkt- und Leistungskalkulation</a:t>
            </a:r>
            <a:endParaRPr lang="de-DE" sz="900" dirty="0">
              <a:latin typeface="+mj-lt"/>
              <a:cs typeface="Chalkduster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3318065" y="22718"/>
            <a:ext cx="5712246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+mj-lt"/>
                <a:cs typeface="Chalkduster"/>
              </a:rPr>
              <a:t>Ziel/Kompetenzen: </a:t>
            </a:r>
          </a:p>
          <a:p>
            <a:r>
              <a:rPr lang="de-AT" sz="900" dirty="0" smtClean="0">
                <a:latin typeface="+mj-lt"/>
                <a:cs typeface="Chalkduster"/>
              </a:rPr>
              <a:t>BAB erstellen können, mit Zuschlags- und Verrechnungssätzen kalkulieren können</a:t>
            </a:r>
          </a:p>
          <a:p>
            <a:r>
              <a:rPr lang="de-AT" sz="900" dirty="0" smtClean="0">
                <a:latin typeface="+mj-lt"/>
                <a:cs typeface="Chalkduster"/>
              </a:rPr>
              <a:t> Zuschlags- und Verrechnungssätze und Nettorohaufschlag beurteilen können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460500" y="5881827"/>
            <a:ext cx="2865446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b="1" dirty="0" smtClean="0">
                <a:latin typeface="+mj-lt"/>
              </a:rPr>
              <a:t>Beurteilung IST-NRA durch retrograde Kalkulation.</a:t>
            </a:r>
          </a:p>
          <a:p>
            <a:r>
              <a:rPr lang="de-DE" sz="800" dirty="0" smtClean="0">
                <a:latin typeface="+mj-lt"/>
              </a:rPr>
              <a:t>Ermittlung Grundpreis retrograd </a:t>
            </a:r>
            <a:r>
              <a:rPr lang="de-DE" sz="800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endParaRPr lang="de-DE" sz="800" dirty="0" smtClean="0">
              <a:latin typeface="+mj-lt"/>
            </a:endParaRPr>
          </a:p>
          <a:p>
            <a:r>
              <a:rPr lang="de-DE" sz="800" dirty="0" smtClean="0">
                <a:latin typeface="+mj-lt"/>
              </a:rPr>
              <a:t>Ermittlung NRA (Grundpreis </a:t>
            </a:r>
            <a:r>
              <a:rPr lang="mr-IN" sz="800" dirty="0" smtClean="0">
                <a:latin typeface="+mj-lt"/>
              </a:rPr>
              <a:t>–</a:t>
            </a:r>
            <a:r>
              <a:rPr lang="de-DE" sz="800" dirty="0" smtClean="0">
                <a:latin typeface="+mj-lt"/>
              </a:rPr>
              <a:t> WES)</a:t>
            </a:r>
          </a:p>
          <a:p>
            <a:r>
              <a:rPr lang="de-DE" sz="800" b="1" dirty="0" smtClean="0">
                <a:solidFill>
                  <a:srgbClr val="FF0000"/>
                </a:solidFill>
                <a:latin typeface="+mj-lt"/>
              </a:rPr>
              <a:t>Beurteilung: </a:t>
            </a:r>
            <a:r>
              <a:rPr lang="de-DE" sz="800" b="1" dirty="0" err="1" smtClean="0">
                <a:solidFill>
                  <a:srgbClr val="FF0000"/>
                </a:solidFill>
                <a:latin typeface="+mj-lt"/>
              </a:rPr>
              <a:t>Abg</a:t>
            </a:r>
            <a:r>
              <a:rPr lang="de-DE" sz="800" b="1" dirty="0" smtClean="0">
                <a:solidFill>
                  <a:srgbClr val="FF0000"/>
                </a:solidFill>
                <a:latin typeface="+mj-lt"/>
              </a:rPr>
              <a:t> Preis 14,- </a:t>
            </a:r>
            <a:r>
              <a:rPr lang="de-DE" sz="800" b="1" dirty="0" err="1" smtClean="0">
                <a:solidFill>
                  <a:srgbClr val="FF0000"/>
                </a:solidFill>
                <a:latin typeface="+mj-lt"/>
              </a:rPr>
              <a:t>u</a:t>
            </a:r>
            <a:r>
              <a:rPr lang="de-DE" sz="800" b="1" dirty="0" smtClean="0">
                <a:solidFill>
                  <a:srgbClr val="FF0000"/>
                </a:solidFill>
                <a:latin typeface="+mj-lt"/>
              </a:rPr>
              <a:t> WES 3,- &gt; NRA unter GKZ ... &gt; Es können nicht alle Gemeinkosten verteilt werden, d.h. Preiserhöhungen oder Kostensenkungen  sind notwendig,</a:t>
            </a:r>
          </a:p>
          <a:p>
            <a:r>
              <a:rPr lang="de-DE" sz="800" b="1" dirty="0" smtClean="0">
                <a:solidFill>
                  <a:srgbClr val="008000"/>
                </a:solidFill>
                <a:latin typeface="+mj-lt"/>
              </a:rPr>
              <a:t>Liegt er über dem GKZ, wird zus. Gewinn erwirtschaftet.</a:t>
            </a:r>
            <a:endParaRPr lang="de-DE" sz="800" b="1" dirty="0">
              <a:solidFill>
                <a:srgbClr val="008000"/>
              </a:solidFill>
              <a:latin typeface="+mj-lt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0" y="567098"/>
            <a:ext cx="1460500" cy="35394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b="1" dirty="0" smtClean="0">
                <a:latin typeface="+mj-lt"/>
                <a:cs typeface="Chalkduster"/>
              </a:rPr>
              <a:t>2) Kostenstellen - R </a:t>
            </a:r>
          </a:p>
          <a:p>
            <a:endParaRPr lang="de-DE" sz="1200" b="1" dirty="0" smtClean="0">
              <a:latin typeface="+mj-lt"/>
              <a:cs typeface="Chalkduster"/>
            </a:endParaRPr>
          </a:p>
          <a:p>
            <a:r>
              <a:rPr lang="de-DE" sz="1200" b="1" dirty="0" smtClean="0">
                <a:latin typeface="+mj-lt"/>
                <a:cs typeface="Chalkduster"/>
              </a:rPr>
              <a:t>BAB</a:t>
            </a:r>
          </a:p>
          <a:p>
            <a:r>
              <a:rPr lang="de-DE" sz="1200" b="1" dirty="0">
                <a:latin typeface="+mj-lt"/>
                <a:cs typeface="Chalkduster"/>
              </a:rPr>
              <a:t>e</a:t>
            </a:r>
            <a:r>
              <a:rPr lang="de-DE" sz="1200" b="1" dirty="0" smtClean="0">
                <a:latin typeface="+mj-lt"/>
                <a:cs typeface="Chalkduster"/>
              </a:rPr>
              <a:t>rstellen können</a:t>
            </a:r>
            <a:endParaRPr lang="de-DE" sz="800" dirty="0" smtClean="0">
              <a:latin typeface="+mj-lt"/>
              <a:cs typeface="Chalkduster"/>
            </a:endParaRPr>
          </a:p>
          <a:p>
            <a:r>
              <a:rPr lang="de-DE" sz="800" dirty="0" smtClean="0">
                <a:latin typeface="+mj-lt"/>
                <a:cs typeface="Chalkduster"/>
              </a:rPr>
              <a:t>Im BAB werden die Kosten in</a:t>
            </a:r>
            <a:endParaRPr lang="de-DE" sz="800" dirty="0">
              <a:latin typeface="+mj-lt"/>
              <a:cs typeface="Chalkduster"/>
            </a:endParaRPr>
          </a:p>
          <a:p>
            <a:pPr marL="171450" indent="-171450">
              <a:buFontTx/>
              <a:buChar char="-"/>
            </a:pPr>
            <a:r>
              <a:rPr lang="de-DE" sz="800" b="1" dirty="0" smtClean="0">
                <a:latin typeface="+mj-lt"/>
                <a:cs typeface="Chalkduster"/>
              </a:rPr>
              <a:t>Einzel- und</a:t>
            </a:r>
          </a:p>
          <a:p>
            <a:pPr marL="171450" indent="-171450">
              <a:buFontTx/>
              <a:buChar char="-"/>
            </a:pPr>
            <a:r>
              <a:rPr lang="de-DE" sz="800" b="1" dirty="0" smtClean="0">
                <a:latin typeface="+mj-lt"/>
                <a:cs typeface="Chalkduster"/>
              </a:rPr>
              <a:t>Gemeinkosten</a:t>
            </a:r>
          </a:p>
          <a:p>
            <a:r>
              <a:rPr lang="de-DE" sz="800" dirty="0">
                <a:latin typeface="+mj-lt"/>
                <a:cs typeface="Chalkduster"/>
              </a:rPr>
              <a:t>g</a:t>
            </a:r>
            <a:r>
              <a:rPr lang="de-DE" sz="800" dirty="0" smtClean="0">
                <a:latin typeface="+mj-lt"/>
                <a:cs typeface="Chalkduster"/>
              </a:rPr>
              <a:t>eteilt.</a:t>
            </a:r>
          </a:p>
          <a:p>
            <a:endParaRPr lang="de-DE" sz="800" b="1" dirty="0">
              <a:latin typeface="+mj-lt"/>
              <a:cs typeface="Chalkduster"/>
            </a:endParaRPr>
          </a:p>
          <a:p>
            <a:r>
              <a:rPr lang="de-DE" sz="800" b="1" dirty="0" smtClean="0">
                <a:latin typeface="+mj-lt"/>
                <a:cs typeface="Chalkduster"/>
              </a:rPr>
              <a:t>EK </a:t>
            </a:r>
            <a:r>
              <a:rPr lang="de-DE" sz="800" dirty="0" smtClean="0">
                <a:latin typeface="+mj-lt"/>
                <a:cs typeface="Chalkduster"/>
              </a:rPr>
              <a:t>dem K-träger (Produkt, Leistung) direkt zurechenbar, z.B. WES</a:t>
            </a:r>
            <a:endParaRPr lang="de-DE" sz="800" b="1" dirty="0">
              <a:latin typeface="+mj-lt"/>
              <a:cs typeface="Chalkduster"/>
            </a:endParaRPr>
          </a:p>
          <a:p>
            <a:endParaRPr lang="de-DE" sz="800" b="1" dirty="0" smtClean="0">
              <a:latin typeface="+mj-lt"/>
              <a:cs typeface="Chalkduster"/>
            </a:endParaRPr>
          </a:p>
          <a:p>
            <a:r>
              <a:rPr lang="de-DE" sz="800" b="1" dirty="0" smtClean="0">
                <a:latin typeface="+mj-lt"/>
                <a:cs typeface="Chalkduster"/>
              </a:rPr>
              <a:t>GK </a:t>
            </a:r>
            <a:r>
              <a:rPr lang="de-DE" sz="800" dirty="0" smtClean="0">
                <a:latin typeface="+mj-lt"/>
                <a:cs typeface="Chalkduster"/>
              </a:rPr>
              <a:t>sind nicht direkt zurechenbar z.B. Miete, Strom, Gehälter, etc. (sind oft fix, d.h. beschäftigungsunabhängig vgl. Teilkostenrechnung)</a:t>
            </a:r>
          </a:p>
          <a:p>
            <a:endParaRPr lang="de-DE" sz="800" b="1" dirty="0">
              <a:latin typeface="+mj-lt"/>
              <a:cs typeface="Chalkduster"/>
            </a:endParaRPr>
          </a:p>
          <a:p>
            <a:r>
              <a:rPr lang="de-DE" sz="800" b="1" dirty="0" smtClean="0">
                <a:latin typeface="+mj-lt"/>
                <a:cs typeface="Chalkduster"/>
              </a:rPr>
              <a:t>GK </a:t>
            </a:r>
            <a:r>
              <a:rPr lang="de-DE" sz="800" dirty="0" smtClean="0">
                <a:latin typeface="+mj-lt"/>
                <a:cs typeface="Chalkduster"/>
              </a:rPr>
              <a:t>können nur über Schlüssel, Zuschlags- und Verrechnungssätze auf die Produkte und Leistungen (Kostenträger) zugerechnet werden.</a:t>
            </a:r>
          </a:p>
          <a:p>
            <a:endParaRPr lang="de-DE" sz="800" dirty="0" smtClean="0">
              <a:latin typeface="+mj-lt"/>
              <a:cs typeface="Chalkduster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1" y="4111027"/>
            <a:ext cx="1460499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b="1" dirty="0" smtClean="0">
                <a:latin typeface="+mj-lt"/>
                <a:cs typeface="Chalkduster"/>
              </a:rPr>
              <a:t>3) Kostenträger - R</a:t>
            </a:r>
            <a:endParaRPr lang="de-DE" sz="800" b="1" dirty="0">
              <a:latin typeface="+mj-lt"/>
              <a:cs typeface="Chalkduster"/>
            </a:endParaRPr>
          </a:p>
          <a:p>
            <a:r>
              <a:rPr lang="de-DE" sz="800" b="1" dirty="0" smtClean="0">
                <a:latin typeface="+mj-lt"/>
                <a:cs typeface="Chalkduster"/>
              </a:rPr>
              <a:t>Mit Zuschlags- und Verrechnungssätzen kalkulieren können</a:t>
            </a:r>
          </a:p>
          <a:p>
            <a:endParaRPr lang="de-DE" sz="800" b="1" dirty="0">
              <a:latin typeface="+mj-lt"/>
              <a:cs typeface="Chalkduster"/>
            </a:endParaRPr>
          </a:p>
          <a:p>
            <a:endParaRPr lang="de-DE" sz="800" b="1" dirty="0" smtClean="0">
              <a:latin typeface="+mj-lt"/>
              <a:cs typeface="Chalkduster"/>
            </a:endParaRPr>
          </a:p>
          <a:p>
            <a:r>
              <a:rPr lang="de-DE" sz="800" dirty="0" smtClean="0">
                <a:latin typeface="+mj-lt"/>
                <a:cs typeface="Chalkduster"/>
              </a:rPr>
              <a:t>Bei der K- Trägerrechnung wird nun mit den Zuschlags- u. Verrechnungssätzen aus dem BAB kalkuliert.</a:t>
            </a:r>
          </a:p>
          <a:p>
            <a:endParaRPr lang="de-DE" sz="800" dirty="0" smtClean="0">
              <a:latin typeface="+mj-lt"/>
              <a:cs typeface="Chalkduster"/>
            </a:endParaRPr>
          </a:p>
          <a:p>
            <a:endParaRPr lang="de-DE" sz="800" dirty="0" smtClean="0">
              <a:latin typeface="+mj-lt"/>
              <a:cs typeface="Chalkduster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0" y="5758716"/>
            <a:ext cx="146050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b="1" dirty="0" smtClean="0">
                <a:latin typeface="+mj-lt"/>
                <a:cs typeface="Chalkduster"/>
              </a:rPr>
              <a:t>3a) IST NRA</a:t>
            </a:r>
          </a:p>
          <a:p>
            <a:r>
              <a:rPr lang="de-DE" sz="1200" b="1" dirty="0" smtClean="0">
                <a:latin typeface="+mj-lt"/>
                <a:cs typeface="Chalkduster"/>
              </a:rPr>
              <a:t>Beurteilen können</a:t>
            </a:r>
            <a:endParaRPr lang="de-DE" sz="800" dirty="0" smtClean="0">
              <a:latin typeface="+mj-lt"/>
              <a:cs typeface="Chalkduster"/>
            </a:endParaRPr>
          </a:p>
          <a:p>
            <a:r>
              <a:rPr lang="de-DE" sz="800" dirty="0" smtClean="0">
                <a:latin typeface="+mj-lt"/>
                <a:cs typeface="Chalkduster"/>
              </a:rPr>
              <a:t>Kalkulationen müssen immer wieder überprüft u. beurteilt werden</a:t>
            </a:r>
          </a:p>
          <a:p>
            <a:endParaRPr lang="de-DE" sz="800" dirty="0">
              <a:latin typeface="+mj-lt"/>
              <a:cs typeface="Chalkduster"/>
            </a:endParaRPr>
          </a:p>
          <a:p>
            <a:endParaRPr lang="de-DE" sz="800" dirty="0" smtClean="0">
              <a:latin typeface="+mj-lt"/>
              <a:cs typeface="Chalkduster"/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195175"/>
              </p:ext>
            </p:extLst>
          </p:nvPr>
        </p:nvGraphicFramePr>
        <p:xfrm>
          <a:off x="4349338" y="6160763"/>
          <a:ext cx="2546762" cy="673100"/>
        </p:xfrm>
        <a:graphic>
          <a:graphicData uri="http://schemas.openxmlformats.org/drawingml/2006/table">
            <a:tbl>
              <a:tblPr/>
              <a:tblGrid>
                <a:gridCol w="1822862"/>
                <a:gridCol w="342900"/>
                <a:gridCol w="381000"/>
              </a:tblGrid>
              <a:tr h="67469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Grundpreis (z.B. Netto/110,5*100)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11,52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3208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Bedienungsgeld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(z.B. Netto/110,5*10,5)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10,5%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1,21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7366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ZS1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Netto (z.B.  </a:t>
                      </a:r>
                      <a:r>
                        <a:rPr lang="de-DE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Btutto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/110*100)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12,73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33509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Umsatzsteuer (z.B. Brutto/110*10)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1,27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87789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Abg</a:t>
                      </a:r>
                      <a:r>
                        <a:rPr lang="de-DE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Brutto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14,00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817726"/>
              </p:ext>
            </p:extLst>
          </p:nvPr>
        </p:nvGraphicFramePr>
        <p:xfrm>
          <a:off x="4325946" y="5873807"/>
          <a:ext cx="2546760" cy="190500"/>
        </p:xfrm>
        <a:graphic>
          <a:graphicData uri="http://schemas.openxmlformats.org/drawingml/2006/table">
            <a:tbl>
              <a:tblPr/>
              <a:tblGrid>
                <a:gridCol w="1822860"/>
                <a:gridCol w="342900"/>
                <a:gridCol w="381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Wareneins.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sp>
        <p:nvSpPr>
          <p:cNvPr id="36" name="Line 670"/>
          <p:cNvSpPr>
            <a:spLocks noChangeShapeType="1"/>
          </p:cNvSpPr>
          <p:nvPr/>
        </p:nvSpPr>
        <p:spPr bwMode="auto">
          <a:xfrm rot="10800000">
            <a:off x="5998298" y="6197456"/>
            <a:ext cx="1" cy="582065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437302"/>
              </p:ext>
            </p:extLst>
          </p:nvPr>
        </p:nvGraphicFramePr>
        <p:xfrm>
          <a:off x="7010400" y="5859076"/>
          <a:ext cx="2133599" cy="571500"/>
        </p:xfrm>
        <a:graphic>
          <a:graphicData uri="http://schemas.openxmlformats.org/drawingml/2006/table">
            <a:tbl>
              <a:tblPr/>
              <a:tblGrid>
                <a:gridCol w="925622"/>
                <a:gridCol w="53659"/>
                <a:gridCol w="496348"/>
                <a:gridCol w="65797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Grundpreis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11,52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384%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Wareneinsatz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Nettorohaufschlag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8,52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284%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sp>
        <p:nvSpPr>
          <p:cNvPr id="31" name="Textfeld 30"/>
          <p:cNvSpPr txBox="1"/>
          <p:nvPr/>
        </p:nvSpPr>
        <p:spPr>
          <a:xfrm>
            <a:off x="6400800" y="4342460"/>
            <a:ext cx="2693940" cy="12311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b="1" dirty="0" smtClean="0">
                <a:latin typeface="+mj-lt"/>
              </a:rPr>
              <a:t>Nettorohaufschlag (NRA)</a:t>
            </a:r>
            <a:r>
              <a:rPr lang="de-DE" sz="1000" dirty="0" smtClean="0">
                <a:latin typeface="+mj-lt"/>
              </a:rPr>
              <a:t>: ist: </a:t>
            </a:r>
          </a:p>
          <a:p>
            <a:r>
              <a:rPr lang="de-DE" sz="1000" dirty="0">
                <a:latin typeface="+mj-lt"/>
              </a:rPr>
              <a:t> </a:t>
            </a:r>
            <a:r>
              <a:rPr lang="de-DE" sz="1000" dirty="0" smtClean="0">
                <a:latin typeface="+mj-lt"/>
              </a:rPr>
              <a:t> Gemeinkostenzuschlag und  </a:t>
            </a:r>
          </a:p>
          <a:p>
            <a:r>
              <a:rPr lang="de-DE" sz="1000" dirty="0">
                <a:latin typeface="+mj-lt"/>
              </a:rPr>
              <a:t> </a:t>
            </a:r>
            <a:r>
              <a:rPr lang="de-DE" sz="1000" dirty="0" smtClean="0">
                <a:latin typeface="+mj-lt"/>
              </a:rPr>
              <a:t> Gewinnaufschlag</a:t>
            </a:r>
          </a:p>
          <a:p>
            <a:r>
              <a:rPr lang="de-DE" sz="1000" dirty="0">
                <a:latin typeface="+mj-lt"/>
              </a:rPr>
              <a:t>g</a:t>
            </a:r>
            <a:r>
              <a:rPr lang="de-DE" sz="1000" dirty="0" smtClean="0">
                <a:latin typeface="+mj-lt"/>
              </a:rPr>
              <a:t>emeinsam in einem Aufschlag</a:t>
            </a:r>
          </a:p>
          <a:p>
            <a:r>
              <a:rPr lang="de-DE" sz="1000" b="1" dirty="0">
                <a:latin typeface="+mj-lt"/>
              </a:rPr>
              <a:t>d</a:t>
            </a:r>
            <a:r>
              <a:rPr lang="de-DE" sz="1000" b="1" dirty="0" smtClean="0">
                <a:latin typeface="+mj-lt"/>
              </a:rPr>
              <a:t>irekt vom WES zum Grundpreis</a:t>
            </a:r>
            <a:endParaRPr lang="de-DE" sz="1000" b="1" dirty="0">
              <a:latin typeface="+mj-lt"/>
            </a:endParaRPr>
          </a:p>
          <a:p>
            <a:r>
              <a:rPr lang="de-DE" sz="800" dirty="0" smtClean="0">
                <a:latin typeface="+mj-lt"/>
              </a:rPr>
              <a:t>Achtung: ist nicht Summe (300%+10%) da </a:t>
            </a:r>
          </a:p>
          <a:p>
            <a:r>
              <a:rPr lang="de-DE" sz="800" dirty="0" smtClean="0">
                <a:latin typeface="+mj-lt"/>
              </a:rPr>
              <a:t>verschiedene Basen vorliegen: WES und Grundpreis</a:t>
            </a:r>
          </a:p>
          <a:p>
            <a:r>
              <a:rPr lang="de-DE" sz="800" dirty="0" smtClean="0">
                <a:latin typeface="+mj-lt"/>
              </a:rPr>
              <a:t>300% vom WES und 10% von Seko &gt; 340% vom WES)</a:t>
            </a:r>
            <a:endParaRPr lang="de-DE" sz="800" dirty="0">
              <a:latin typeface="+mj-lt"/>
            </a:endParaRPr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961863"/>
              </p:ext>
            </p:extLst>
          </p:nvPr>
        </p:nvGraphicFramePr>
        <p:xfrm>
          <a:off x="2177632" y="3960264"/>
          <a:ext cx="1706956" cy="304800"/>
        </p:xfrm>
        <a:graphic>
          <a:graphicData uri="http://schemas.openxmlformats.org/drawingml/2006/table">
            <a:tbl>
              <a:tblPr/>
              <a:tblGrid>
                <a:gridCol w="1706956"/>
              </a:tblGrid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GK </a:t>
                      </a:r>
                      <a:r>
                        <a:rPr lang="de-DE" sz="800" b="0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de-DE" sz="8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Basis (Einzelkosten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z.B. WES </a:t>
                      </a:r>
                      <a:r>
                        <a:rPr lang="de-DE" sz="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od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Nächt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381467"/>
              </p:ext>
            </p:extLst>
          </p:nvPr>
        </p:nvGraphicFramePr>
        <p:xfrm>
          <a:off x="5404889" y="5604574"/>
          <a:ext cx="2032000" cy="152400"/>
        </p:xfrm>
        <a:graphic>
          <a:graphicData uri="http://schemas.openxmlformats.org/drawingml/2006/table">
            <a:tbl>
              <a:tblPr/>
              <a:tblGrid>
                <a:gridCol w="2032000"/>
              </a:tblGrid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NRA = (GKZ in€+</a:t>
                      </a:r>
                      <a:r>
                        <a:rPr lang="de-D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Gewinz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In€) in % vom WES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712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2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2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2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2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2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2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2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47" grpId="0" animBg="1"/>
      <p:bldP spid="22148" grpId="0" animBg="1"/>
      <p:bldP spid="22149" grpId="0" animBg="1"/>
      <p:bldP spid="40" grpId="0" animBg="1"/>
      <p:bldP spid="41" grpId="0" animBg="1"/>
      <p:bldP spid="21" grpId="0" animBg="1"/>
      <p:bldP spid="22" grpId="0" animBg="1"/>
      <p:bldP spid="24" grpId="0" animBg="1"/>
      <p:bldP spid="4" grpId="0" animBg="1"/>
      <p:bldP spid="28" grpId="0" animBg="1"/>
      <p:bldP spid="29" grpId="0" animBg="1"/>
      <p:bldP spid="30" grpId="0" animBg="1"/>
      <p:bldP spid="36" grpId="0" animBg="1"/>
      <p:bldP spid="31" grpId="1" animBg="1"/>
    </p:bld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713</Words>
  <Application>Microsoft Macintosh PowerPoint</Application>
  <PresentationFormat>Bildschirmpräsentation (4:3)</PresentationFormat>
  <Paragraphs>175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Office-Design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werner holzheu</dc:creator>
  <cp:lastModifiedBy>werner holzheu</cp:lastModifiedBy>
  <cp:revision>151</cp:revision>
  <cp:lastPrinted>2017-01-09T12:12:05Z</cp:lastPrinted>
  <dcterms:created xsi:type="dcterms:W3CDTF">2015-09-21T19:41:13Z</dcterms:created>
  <dcterms:modified xsi:type="dcterms:W3CDTF">2018-10-17T19:46:16Z</dcterms:modified>
</cp:coreProperties>
</file>