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164" autoAdjust="0"/>
  </p:normalViewPr>
  <p:slideViewPr>
    <p:cSldViewPr snapToGrid="0" snapToObjects="1">
      <p:cViewPr>
        <p:scale>
          <a:sx n="100" d="100"/>
          <a:sy n="100" d="100"/>
        </p:scale>
        <p:origin x="-1736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A3FD8-9EC0-6643-B0D0-EA5F9099F942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86798-7C36-BA4E-897E-36007DA77D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69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86798-7C36-BA4E-897E-36007DA77D1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29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479" y="14066"/>
            <a:ext cx="3318065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Finanzierung </a:t>
            </a:r>
            <a:endParaRPr lang="de-DE" dirty="0">
              <a:latin typeface="+mj-lt"/>
              <a:cs typeface="Chalkduster"/>
            </a:endParaRPr>
          </a:p>
          <a:p>
            <a:endParaRPr lang="de-DE" sz="800" dirty="0" smtClean="0">
              <a:latin typeface="+mj-lt"/>
              <a:cs typeface="Chalkduster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45244" y="14066"/>
            <a:ext cx="579875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Finanzierung generell erklären können, </a:t>
            </a:r>
            <a:r>
              <a:rPr lang="de-DE" sz="900" dirty="0" smtClean="0">
                <a:latin typeface="+mj-lt"/>
                <a:cs typeface="Chalkduster"/>
              </a:rPr>
              <a:t>Finanzierungsformen beschreiben </a:t>
            </a:r>
          </a:p>
          <a:p>
            <a:r>
              <a:rPr lang="de-DE" sz="900" dirty="0" smtClean="0">
                <a:latin typeface="+mj-lt"/>
                <a:cs typeface="Chalkduster"/>
              </a:rPr>
              <a:t>Abläufe </a:t>
            </a:r>
            <a:r>
              <a:rPr lang="de-DE" sz="900" dirty="0" smtClean="0">
                <a:latin typeface="+mj-lt"/>
                <a:cs typeface="Chalkduster"/>
              </a:rPr>
              <a:t>von typischen Finanzierungsgeschäften darstellen können, </a:t>
            </a:r>
            <a:endParaRPr lang="de-DE" sz="900" dirty="0" smtClean="0">
              <a:latin typeface="+mj-lt"/>
              <a:cs typeface="Chalkduster"/>
            </a:endParaRPr>
          </a:p>
          <a:p>
            <a:r>
              <a:rPr lang="de-DE" sz="900" dirty="0" smtClean="0">
                <a:latin typeface="+mj-lt"/>
                <a:cs typeface="Chalkduster"/>
              </a:rPr>
              <a:t>Sicherheiten </a:t>
            </a:r>
            <a:r>
              <a:rPr lang="de-DE" sz="900" dirty="0" smtClean="0">
                <a:latin typeface="+mj-lt"/>
                <a:cs typeface="Chalkduster"/>
              </a:rPr>
              <a:t>erklären können,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7732" y="604386"/>
            <a:ext cx="1854759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+mj-lt"/>
                <a:cs typeface="Chalkduster"/>
              </a:rPr>
              <a:t>1)Was? Wozu? Um </a:t>
            </a:r>
            <a:r>
              <a:rPr lang="de-DE" sz="1100" b="1" dirty="0" err="1" smtClean="0">
                <a:latin typeface="+mj-lt"/>
                <a:cs typeface="Chalkduster"/>
              </a:rPr>
              <a:t>wieviel</a:t>
            </a:r>
            <a:r>
              <a:rPr lang="de-DE" sz="1100" b="1" dirty="0" smtClean="0">
                <a:latin typeface="+mj-lt"/>
                <a:cs typeface="Chalkduster"/>
              </a:rPr>
              <a:t>?</a:t>
            </a:r>
            <a:endParaRPr lang="de-DE" sz="1100" b="1" dirty="0">
              <a:latin typeface="+mj-lt"/>
              <a:cs typeface="Chalkduster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110593" y="983190"/>
            <a:ext cx="1738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latin typeface="+mj-lt"/>
                <a:cs typeface="Chalkduster"/>
              </a:rPr>
              <a:t>Mittel Aufbringung</a:t>
            </a:r>
            <a:endParaRPr lang="de-DE" sz="800" dirty="0">
              <a:latin typeface="+mj-lt"/>
              <a:cs typeface="Chalkduster"/>
            </a:endParaRPr>
          </a:p>
          <a:p>
            <a:endParaRPr lang="de-DE" sz="800" dirty="0" smtClean="0">
              <a:latin typeface="+mj-lt"/>
              <a:cs typeface="Chalkduster"/>
            </a:endParaRPr>
          </a:p>
          <a:p>
            <a:r>
              <a:rPr lang="de-DE" sz="800" dirty="0" smtClean="0">
                <a:latin typeface="+mj-lt"/>
                <a:cs typeface="Chalkduster"/>
              </a:rPr>
              <a:t>Bereitstellung </a:t>
            </a:r>
            <a:r>
              <a:rPr lang="de-DE" sz="800" dirty="0" smtClean="0">
                <a:latin typeface="+mj-lt"/>
                <a:cs typeface="Chalkduster"/>
              </a:rPr>
              <a:t>von 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finanziellen </a:t>
            </a:r>
            <a:r>
              <a:rPr lang="de-DE" sz="800" dirty="0" err="1" smtClean="0">
                <a:solidFill>
                  <a:srgbClr val="FF0000"/>
                </a:solidFill>
                <a:latin typeface="+mj-lt"/>
                <a:cs typeface="Chalkduster"/>
              </a:rPr>
              <a:t>Ressourcen</a:t>
            </a:r>
            <a:r>
              <a:rPr lang="de-DE" sz="800" dirty="0" err="1" smtClean="0">
                <a:latin typeface="+mj-lt"/>
                <a:cs typeface="Chalkduster"/>
              </a:rPr>
              <a:t>.zur</a:t>
            </a:r>
            <a:r>
              <a:rPr lang="de-DE" sz="800" dirty="0" smtClean="0">
                <a:latin typeface="+mj-lt"/>
                <a:cs typeface="Chalkduster"/>
              </a:rPr>
              <a:t> Sicherstellung der 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Zahlungsfähigkeit, </a:t>
            </a:r>
            <a:endParaRPr lang="de-DE" sz="800" dirty="0" smtClean="0">
              <a:solidFill>
                <a:srgbClr val="FF0000"/>
              </a:solidFill>
              <a:latin typeface="+mj-lt"/>
              <a:cs typeface="Chalkduster"/>
            </a:endParaRPr>
          </a:p>
          <a:p>
            <a:r>
              <a:rPr lang="de-DE" sz="800" dirty="0">
                <a:latin typeface="+mj-lt"/>
                <a:cs typeface="Chalkduster"/>
              </a:rPr>
              <a:t>u</a:t>
            </a:r>
            <a:r>
              <a:rPr lang="de-DE" sz="800" dirty="0" smtClean="0">
                <a:latin typeface="+mj-lt"/>
                <a:cs typeface="Chalkduster"/>
              </a:rPr>
              <a:t>m das langfristige 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Überleben</a:t>
            </a:r>
            <a:r>
              <a:rPr lang="de-DE" sz="800" dirty="0" smtClean="0">
                <a:latin typeface="+mj-lt"/>
                <a:cs typeface="Chalkduster"/>
              </a:rPr>
              <a:t> des Unternehmens zu gewährleisten</a:t>
            </a:r>
            <a:r>
              <a:rPr lang="de-DE" sz="800" dirty="0" smtClean="0">
                <a:latin typeface="+mj-lt"/>
                <a:cs typeface="Chalkduster"/>
              </a:rPr>
              <a:t>)</a:t>
            </a:r>
          </a:p>
          <a:p>
            <a:endParaRPr lang="de-DE" sz="800" dirty="0" smtClean="0">
              <a:latin typeface="+mj-lt"/>
              <a:cs typeface="Chalkduster"/>
            </a:endParaRPr>
          </a:p>
          <a:p>
            <a:r>
              <a:rPr lang="de-DE" sz="800" dirty="0" smtClean="0">
                <a:latin typeface="+mj-lt"/>
                <a:cs typeface="Chalkduster"/>
              </a:rPr>
              <a:t>gegen Kosten: </a:t>
            </a:r>
            <a:r>
              <a:rPr lang="de-DE" sz="800" dirty="0" err="1" smtClean="0">
                <a:latin typeface="+mj-lt"/>
                <a:cs typeface="Chalkduster"/>
              </a:rPr>
              <a:t>idR</a:t>
            </a:r>
            <a:r>
              <a:rPr lang="de-DE" sz="800" dirty="0">
                <a:latin typeface="+mj-lt"/>
                <a:cs typeface="Chalkduster"/>
              </a:rPr>
              <a:t> 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Zinsen</a:t>
            </a:r>
            <a:r>
              <a:rPr lang="de-DE" sz="800" dirty="0" smtClean="0">
                <a:latin typeface="+mj-lt"/>
                <a:cs typeface="Chalkduster"/>
              </a:rPr>
              <a:t>  für FK</a:t>
            </a:r>
          </a:p>
          <a:p>
            <a:endParaRPr lang="de-DE" sz="800" i="1" dirty="0">
              <a:latin typeface="+mj-lt"/>
              <a:cs typeface="Chalkduster"/>
            </a:endParaRPr>
          </a:p>
          <a:p>
            <a:r>
              <a:rPr lang="de-DE" sz="800" dirty="0" smtClean="0">
                <a:latin typeface="+mj-lt"/>
                <a:cs typeface="Chalkduster"/>
              </a:rPr>
              <a:t> oder 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Gewinnanteile</a:t>
            </a:r>
            <a:r>
              <a:rPr lang="de-DE" sz="800" dirty="0" smtClean="0">
                <a:latin typeface="+mj-lt"/>
                <a:cs typeface="Chalkduster"/>
              </a:rPr>
              <a:t> für EK</a:t>
            </a:r>
          </a:p>
          <a:p>
            <a:r>
              <a:rPr lang="de-DE" sz="800" dirty="0">
                <a:latin typeface="+mj-lt"/>
                <a:cs typeface="Chalkduster"/>
              </a:rPr>
              <a:t>u</a:t>
            </a:r>
            <a:r>
              <a:rPr lang="de-DE" sz="800" dirty="0" smtClean="0">
                <a:latin typeface="+mj-lt"/>
                <a:cs typeface="Chalkduster"/>
              </a:rPr>
              <a:t>nd zusätzliche Sicherheiten..</a:t>
            </a:r>
            <a:r>
              <a:rPr lang="de-DE" sz="800" dirty="0" smtClean="0">
                <a:latin typeface="+mj-lt"/>
                <a:cs typeface="Chalkduster"/>
              </a:rPr>
              <a:t>.</a:t>
            </a:r>
            <a:endParaRPr lang="de-DE" sz="800" dirty="0" smtClean="0">
              <a:latin typeface="+mj-lt"/>
              <a:cs typeface="Chalkduster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963814" y="4786315"/>
            <a:ext cx="2162930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latin typeface="+mj-lt"/>
                <a:cs typeface="Chalkduster"/>
              </a:rPr>
              <a:t>4 Sicherheiten</a:t>
            </a:r>
          </a:p>
          <a:p>
            <a:endParaRPr lang="de-DE" sz="800" b="1" dirty="0" smtClean="0">
              <a:latin typeface="+mj-lt"/>
              <a:cs typeface="Chalkduster"/>
            </a:endParaRPr>
          </a:p>
          <a:p>
            <a:r>
              <a:rPr lang="de-DE" sz="800" b="1" dirty="0" smtClean="0">
                <a:latin typeface="+mj-lt"/>
                <a:cs typeface="Chalkduster"/>
              </a:rPr>
              <a:t>a</a:t>
            </a:r>
            <a:r>
              <a:rPr lang="de-DE" sz="800" b="1" dirty="0" smtClean="0">
                <a:latin typeface="+mj-lt"/>
                <a:cs typeface="Chalkduster"/>
              </a:rPr>
              <a:t>) Persönlich</a:t>
            </a:r>
            <a:endParaRPr lang="de-DE" sz="800" dirty="0" smtClean="0">
              <a:latin typeface="+mj-lt"/>
              <a:cs typeface="Chalkduster"/>
            </a:endParaRPr>
          </a:p>
          <a:p>
            <a:r>
              <a:rPr lang="de-DE" sz="800" b="1" dirty="0" smtClean="0">
                <a:latin typeface="+mj-lt"/>
                <a:cs typeface="Chalkduster"/>
              </a:rPr>
              <a:t>Pers. Haftung </a:t>
            </a:r>
            <a:r>
              <a:rPr lang="de-DE" sz="800" dirty="0" smtClean="0">
                <a:latin typeface="+mj-lt"/>
                <a:cs typeface="Chalkduster"/>
              </a:rPr>
              <a:t>von </a:t>
            </a:r>
            <a:r>
              <a:rPr lang="de-DE" sz="800" dirty="0" smtClean="0">
                <a:latin typeface="+mj-lt"/>
                <a:cs typeface="Chalkduster"/>
              </a:rPr>
              <a:t>Gesellschaftern</a:t>
            </a:r>
          </a:p>
          <a:p>
            <a:r>
              <a:rPr lang="de-DE" sz="800" b="1" dirty="0" smtClean="0">
                <a:latin typeface="+mj-lt"/>
                <a:cs typeface="Chalkduster"/>
              </a:rPr>
              <a:t>Bürgschaft: </a:t>
            </a:r>
            <a:r>
              <a:rPr lang="de-DE" sz="800" dirty="0" smtClean="0">
                <a:latin typeface="+mj-lt"/>
                <a:cs typeface="Chalkduster"/>
              </a:rPr>
              <a:t>jemand anderer haftet (Bürge)</a:t>
            </a:r>
          </a:p>
          <a:p>
            <a:r>
              <a:rPr lang="de-DE" sz="800" b="1" dirty="0" smtClean="0">
                <a:latin typeface="+mj-lt"/>
                <a:cs typeface="Chalkduster"/>
              </a:rPr>
              <a:t>Garantie</a:t>
            </a:r>
            <a:r>
              <a:rPr lang="de-DE" sz="800" dirty="0" smtClean="0">
                <a:latin typeface="+mj-lt"/>
                <a:cs typeface="Chalkduster"/>
              </a:rPr>
              <a:t> </a:t>
            </a:r>
            <a:r>
              <a:rPr lang="de-DE" sz="800" dirty="0" smtClean="0">
                <a:latin typeface="+mj-lt"/>
                <a:cs typeface="Chalkduster"/>
              </a:rPr>
              <a:t>(Bankgarantie,</a:t>
            </a:r>
            <a:r>
              <a:rPr lang="de-DE" sz="800" dirty="0" smtClean="0">
                <a:latin typeface="+mj-lt"/>
                <a:cs typeface="Chalkduster"/>
              </a:rPr>
              <a:t>)</a:t>
            </a:r>
            <a:endParaRPr lang="de-DE" sz="800" b="1" dirty="0" smtClean="0">
              <a:latin typeface="+mj-lt"/>
              <a:cs typeface="Chalkduster"/>
            </a:endParaRPr>
          </a:p>
          <a:p>
            <a:endParaRPr lang="de-DE" sz="800" b="1" dirty="0" smtClean="0">
              <a:latin typeface="+mj-lt"/>
              <a:cs typeface="Chalkduster"/>
            </a:endParaRPr>
          </a:p>
          <a:p>
            <a:r>
              <a:rPr lang="de-DE" sz="800" b="1" dirty="0" smtClean="0">
                <a:latin typeface="+mj-lt"/>
                <a:cs typeface="Chalkduster"/>
              </a:rPr>
              <a:t>b</a:t>
            </a:r>
            <a:r>
              <a:rPr lang="de-DE" sz="800" b="1" dirty="0" smtClean="0">
                <a:latin typeface="+mj-lt"/>
                <a:cs typeface="Chalkduster"/>
              </a:rPr>
              <a:t>) Real</a:t>
            </a:r>
          </a:p>
          <a:p>
            <a:r>
              <a:rPr lang="de-DE" sz="800" dirty="0" smtClean="0">
                <a:latin typeface="+mj-lt"/>
                <a:cs typeface="Chalkduster"/>
              </a:rPr>
              <a:t>- Eigentumsvorbehalt</a:t>
            </a:r>
          </a:p>
          <a:p>
            <a:r>
              <a:rPr lang="de-DE" sz="800" dirty="0" smtClean="0">
                <a:latin typeface="+mj-lt"/>
                <a:cs typeface="Chalkduster"/>
              </a:rPr>
              <a:t>- Hypothek </a:t>
            </a:r>
            <a:r>
              <a:rPr lang="de-DE" sz="800" dirty="0" smtClean="0">
                <a:latin typeface="+mj-lt"/>
                <a:cs typeface="Chalkduster"/>
              </a:rPr>
              <a:t>(Grundbuch</a:t>
            </a:r>
            <a:r>
              <a:rPr lang="de-DE" sz="800" dirty="0" smtClean="0">
                <a:latin typeface="+mj-lt"/>
                <a:cs typeface="Chalkduster"/>
              </a:rPr>
              <a:t>)</a:t>
            </a:r>
            <a:endParaRPr lang="de-DE" sz="800" b="1" dirty="0" smtClean="0">
              <a:latin typeface="+mj-lt"/>
              <a:cs typeface="Chalkduster"/>
            </a:endParaRPr>
          </a:p>
          <a:p>
            <a:endParaRPr lang="de-DE" sz="800" b="1" dirty="0" smtClean="0">
              <a:latin typeface="+mj-lt"/>
              <a:cs typeface="Chalkduster"/>
            </a:endParaRPr>
          </a:p>
          <a:p>
            <a:r>
              <a:rPr lang="de-DE" sz="800" b="1" dirty="0" smtClean="0">
                <a:latin typeface="+mj-lt"/>
                <a:cs typeface="Chalkduster"/>
              </a:rPr>
              <a:t>c</a:t>
            </a:r>
            <a:r>
              <a:rPr lang="de-DE" sz="800" b="1" dirty="0" smtClean="0">
                <a:latin typeface="+mj-lt"/>
                <a:cs typeface="Chalkduster"/>
              </a:rPr>
              <a:t>) Sonderform:</a:t>
            </a:r>
            <a:endParaRPr lang="de-DE" sz="800" b="1" dirty="0">
              <a:latin typeface="+mj-lt"/>
              <a:cs typeface="Chalkduster"/>
            </a:endParaRPr>
          </a:p>
          <a:p>
            <a:r>
              <a:rPr lang="de-DE" sz="800" dirty="0" smtClean="0">
                <a:latin typeface="+mj-lt"/>
                <a:cs typeface="Chalkduster"/>
              </a:rPr>
              <a:t>Leasing (L-objekt dient </a:t>
            </a:r>
            <a:r>
              <a:rPr lang="de-DE" sz="800" dirty="0" smtClean="0">
                <a:latin typeface="+mj-lt"/>
                <a:cs typeface="Chalkduster"/>
              </a:rPr>
              <a:t>als Sicherheit</a:t>
            </a:r>
            <a:r>
              <a:rPr lang="de-DE" sz="800" dirty="0" smtClean="0">
                <a:latin typeface="+mj-lt"/>
                <a:cs typeface="Chalkduster"/>
              </a:rPr>
              <a:t>)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2142361" y="581385"/>
            <a:ext cx="6908184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2</a:t>
            </a:r>
            <a:r>
              <a:rPr lang="de-DE" sz="1100" b="1" dirty="0" smtClean="0">
                <a:latin typeface="+mj-lt"/>
                <a:cs typeface="Chalkduster"/>
              </a:rPr>
              <a:t>)Welche </a:t>
            </a:r>
            <a:r>
              <a:rPr lang="de-DE" sz="1100" b="1" dirty="0" smtClean="0">
                <a:latin typeface="+mj-lt"/>
                <a:cs typeface="Chalkduster"/>
              </a:rPr>
              <a:t>Formen, Kapitalgeber</a:t>
            </a:r>
            <a:r>
              <a:rPr lang="de-DE" sz="1100" b="1" dirty="0" smtClean="0">
                <a:latin typeface="+mj-lt"/>
                <a:cs typeface="Chalkduster"/>
              </a:rPr>
              <a:t>, Herkunft, </a:t>
            </a:r>
            <a:r>
              <a:rPr lang="de-DE" sz="1100" b="1" dirty="0" smtClean="0">
                <a:latin typeface="+mj-lt"/>
                <a:cs typeface="Chalkduster"/>
              </a:rPr>
              <a:t>Fristigkeit, Vor- und Nachteile</a:t>
            </a:r>
            <a:endParaRPr lang="de-DE" sz="1100" b="1" dirty="0">
              <a:latin typeface="+mj-lt"/>
              <a:cs typeface="Chalkduster"/>
            </a:endParaRPr>
          </a:p>
        </p:txBody>
      </p:sp>
      <p:pic>
        <p:nvPicPr>
          <p:cNvPr id="38" name="Bild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90" y="2716972"/>
            <a:ext cx="556021" cy="642513"/>
          </a:xfrm>
          <a:prstGeom prst="rect">
            <a:avLst/>
          </a:prstGeom>
        </p:spPr>
      </p:pic>
      <p:pic>
        <p:nvPicPr>
          <p:cNvPr id="39" name="Bild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93" y="2754323"/>
            <a:ext cx="574566" cy="520700"/>
          </a:xfrm>
          <a:prstGeom prst="rect">
            <a:avLst/>
          </a:prstGeom>
        </p:spPr>
      </p:pic>
      <p:sp>
        <p:nvSpPr>
          <p:cNvPr id="54" name="Rechteck 53"/>
          <p:cNvSpPr/>
          <p:nvPr/>
        </p:nvSpPr>
        <p:spPr>
          <a:xfrm>
            <a:off x="979655" y="2454158"/>
            <a:ext cx="7435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err="1">
                <a:latin typeface="+mj-lt"/>
                <a:cs typeface="Chalkduster"/>
              </a:rPr>
              <a:t>k</a:t>
            </a:r>
            <a:r>
              <a:rPr lang="de-DE" sz="900" dirty="0" err="1" smtClean="0">
                <a:latin typeface="+mj-lt"/>
                <a:cs typeface="Chalkduster"/>
              </a:rPr>
              <a:t>a</a:t>
            </a:r>
            <a:r>
              <a:rPr lang="de-DE" sz="900" dirty="0" smtClean="0">
                <a:latin typeface="+mj-lt"/>
                <a:cs typeface="Chalkduster"/>
              </a:rPr>
              <a:t> „</a:t>
            </a:r>
            <a:r>
              <a:rPr lang="de-DE" sz="900" dirty="0" err="1" smtClean="0">
                <a:latin typeface="+mj-lt"/>
                <a:cs typeface="Chalkduster"/>
              </a:rPr>
              <a:t>Musi</a:t>
            </a:r>
            <a:r>
              <a:rPr lang="de-DE" sz="900" dirty="0" smtClean="0">
                <a:latin typeface="+mj-lt"/>
                <a:cs typeface="Chalkduster"/>
              </a:rPr>
              <a:t>“</a:t>
            </a:r>
            <a:endParaRPr lang="de-DE" sz="900" dirty="0">
              <a:latin typeface="+mj-lt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101153" y="2430520"/>
            <a:ext cx="7919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Ohne Geld</a:t>
            </a:r>
            <a:endParaRPr lang="de-DE" sz="900" dirty="0">
              <a:latin typeface="+mj-lt"/>
            </a:endParaRP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400" y="4799784"/>
            <a:ext cx="2343647" cy="17788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hteck 13"/>
          <p:cNvSpPr/>
          <p:nvPr/>
        </p:nvSpPr>
        <p:spPr>
          <a:xfrm>
            <a:off x="76200" y="865996"/>
            <a:ext cx="1846291" cy="293010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67325"/>
              </p:ext>
            </p:extLst>
          </p:nvPr>
        </p:nvGraphicFramePr>
        <p:xfrm>
          <a:off x="76199" y="4376231"/>
          <a:ext cx="1846292" cy="2390609"/>
        </p:xfrm>
        <a:graphic>
          <a:graphicData uri="http://schemas.openxmlformats.org/drawingml/2006/table">
            <a:tbl>
              <a:tblPr/>
              <a:tblGrid>
                <a:gridCol w="1846292"/>
              </a:tblGrid>
              <a:tr h="1440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Ablauf Kreditgespräch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bei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einer Bank...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1Kapitalbedarf ermitteln: Summen für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1744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Investitionskosten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(Maschinen,...)</a:t>
                      </a:r>
                      <a:endParaRPr lang="de-D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Gründungskosten (Notar,,...)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Finanzplan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(Haushaltsbuch)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erstellen: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1744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Einnahmen </a:t>
                      </a:r>
                      <a:r>
                        <a:rPr lang="mr-IN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laufende Ausgaben </a:t>
                      </a:r>
                      <a:endParaRPr lang="de-D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Kosten für Lebensführung berücksichtigen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de-D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 Überschüsse kann </a:t>
                      </a:r>
                      <a:r>
                        <a:rPr lang="de-DE" sz="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</a:t>
                      </a:r>
                      <a:r>
                        <a:rPr lang="de-D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..B.</a:t>
                      </a:r>
                      <a:r>
                        <a:rPr lang="de-DE" sz="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Raten  zurück    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bezahlen)</a:t>
                      </a:r>
                      <a:endParaRPr lang="de-DE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Kapitalbedarf: - Eigenkapital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Angebote für </a:t>
                      </a:r>
                      <a:r>
                        <a:rPr lang="de-DE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Fianzierung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einholen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 vergleichen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2236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Kreditprüfung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bestehen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1744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Kreditvertrag  unterzeichnen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33" name="Textfeld 32"/>
          <p:cNvSpPr txBox="1"/>
          <p:nvPr/>
        </p:nvSpPr>
        <p:spPr>
          <a:xfrm>
            <a:off x="76200" y="3907909"/>
            <a:ext cx="1582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3</a:t>
            </a:r>
            <a:r>
              <a:rPr lang="de-DE" sz="1100" b="1" dirty="0" smtClean="0">
                <a:latin typeface="+mj-lt"/>
                <a:cs typeface="Chalkduster"/>
              </a:rPr>
              <a:t>) Abläufe: </a:t>
            </a:r>
            <a:endParaRPr lang="de-DE" sz="1100" b="1" dirty="0" smtClean="0">
              <a:latin typeface="+mj-lt"/>
              <a:cs typeface="Chalkduster"/>
            </a:endParaRPr>
          </a:p>
          <a:p>
            <a:r>
              <a:rPr lang="de-DE" sz="1100" b="1" dirty="0" smtClean="0">
                <a:latin typeface="+mj-lt"/>
                <a:cs typeface="Chalkduster"/>
              </a:rPr>
              <a:t>Kredit </a:t>
            </a:r>
            <a:r>
              <a:rPr lang="de-DE" sz="1100" b="1" dirty="0" smtClean="0">
                <a:latin typeface="+mj-lt"/>
                <a:cs typeface="Chalkduster"/>
              </a:rPr>
              <a:t>/ </a:t>
            </a:r>
            <a:r>
              <a:rPr lang="de-DE" sz="1100" b="1" dirty="0" smtClean="0">
                <a:latin typeface="+mj-lt"/>
                <a:cs typeface="Chalkduster"/>
              </a:rPr>
              <a:t>Leasing </a:t>
            </a:r>
            <a:endParaRPr lang="de-DE" sz="1100" b="1" dirty="0">
              <a:latin typeface="+mj-lt"/>
              <a:cs typeface="Chalkduster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1549657" y="5130800"/>
            <a:ext cx="0" cy="1270000"/>
          </a:xfrm>
          <a:prstGeom prst="straightConnector1">
            <a:avLst/>
          </a:prstGeom>
          <a:ln w="952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3963" y="5579422"/>
            <a:ext cx="2473660" cy="9991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4261" y="4799785"/>
            <a:ext cx="2450487" cy="708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Textfeld 40"/>
          <p:cNvSpPr txBox="1"/>
          <p:nvPr/>
        </p:nvSpPr>
        <p:spPr>
          <a:xfrm>
            <a:off x="2576687" y="4799784"/>
            <a:ext cx="1830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Struktur Kontokorrentkredit</a:t>
            </a:r>
            <a:endParaRPr lang="de-DE" sz="1000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54837"/>
              </p:ext>
            </p:extLst>
          </p:nvPr>
        </p:nvGraphicFramePr>
        <p:xfrm>
          <a:off x="2121967" y="865996"/>
          <a:ext cx="6921501" cy="3485650"/>
        </p:xfrm>
        <a:graphic>
          <a:graphicData uri="http://schemas.openxmlformats.org/drawingml/2006/table">
            <a:tbl>
              <a:tblPr/>
              <a:tblGrid>
                <a:gridCol w="1408633"/>
                <a:gridCol w="704123"/>
                <a:gridCol w="520700"/>
                <a:gridCol w="2159000"/>
                <a:gridCol w="2129045"/>
              </a:tblGrid>
              <a:tr h="103683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Finanzierungsform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Kapitalgeber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Frist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Vorteile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Nachteile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</a:tr>
              <a:tr h="103683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Eigenmittel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langfristig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unbefristet, Sicherheit, keine Zinsen, Unabhängigkt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höheres Risiko, Kap.bindung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8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erwirtschaftete Gewinne,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  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kurzfristig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Steigerung Eigenkapitalquote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Widerstand Investoren, weil Gewinnausschüttung an sie sinkt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8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Unabhängigkeit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7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Förderung Familie &amp; Freunde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langfristig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Sie kennen mich, Vertrauen, Unabhängigkeit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keine hohen Summen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8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Business Angel / </a:t>
                      </a:r>
                      <a:endParaRPr lang="de-D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Venture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außerbörsliche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langfristig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Geld und Know how, Netzwerk,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Umfang u. Qualität untersch.,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368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Beteiligung (EK, FK)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Verbesserte Finanzierungsstruktur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 von Einfluss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78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4) öffentliche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Fördermittel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 w. nicht rückzb. sonst FK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langfristig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Müssen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Nicht zurückbezahlt werden,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Haftungen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werden übernommen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Teilung Risiko,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Bürokratie, strenge Auflagen,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83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Kredite, Zuschüsse, Beteiligung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0368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5)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Crowd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Funding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(Masse)</a:t>
                      </a:r>
                    </a:p>
                    <a:p>
                      <a:pPr algn="l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Klassisches 1 Person </a:t>
                      </a:r>
                      <a:r>
                        <a:rPr lang="de-AT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</a:t>
                      </a:r>
                      <a:r>
                        <a:rPr lang="de-AT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Produkt</a:t>
                      </a:r>
                      <a:endParaRPr lang="de-D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de-DE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Investing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kleine Beteiligungen</a:t>
                      </a:r>
                      <a:endParaRPr lang="de-D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de-DE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Lending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kleine Kredite</a:t>
                      </a:r>
                    </a:p>
                    <a:p>
                      <a:pPr algn="l" fontAlgn="ctr"/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Senden: keine Gegenleistung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</a:t>
                      </a:r>
                    </a:p>
                    <a:p>
                      <a:pPr algn="l" fontAlgn="ctr"/>
                      <a:r>
                        <a:rPr lang="de-A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</a:t>
                      </a:r>
                      <a:endParaRPr lang="mr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langfristig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Kundenbindung,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Informationspflicht, Kosten der Betreuung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368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wenig Mitsprache einzelner Invest.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Für Investoren: Risiko, wenig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Mitsprache69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83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6) Kreditfinanzierung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k,m,l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Häufigste Finanzierungsform, Verfügbarkeit, Einfach, keine Mitspracherechte für Kreditgeber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Begrenzt, Abhängigkeit, kostet Zinsen und Nebenkosten, scheint in der Bilanz auf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für einen Kauf &gt; Eigentum)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7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7) Leasing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/Mietkauf &gt; Nutzung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k,m,l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Steuervorteile (Ust auf Rate nicht auf Kaufpreis), scheint nicht in der Bilanz auf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 Eigentumserwerb,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1485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Vereinbarung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zw.. 3 Parteien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keine zus. Sicherheit notwendig)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komplexe Verträge, Vertrag während Laufzeit nicht kündbar, Gesamtkosten können höher sein als Kredit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L-geber, L-nehmer ,Lieferant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8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8) Lieferantenkredit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k,m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Schnell, bequem, formlose Kreditart 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Abhängigkeit, hohe Kosten (Skonto) ,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8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Rückzahlung aus Verkaufserlösen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87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7" grpId="0"/>
      <p:bldP spid="50" grpId="0" animBg="1"/>
      <p:bldP spid="62" grpId="0" animBg="1"/>
      <p:bldP spid="54" grpId="0"/>
      <p:bldP spid="63" grpId="0"/>
      <p:bldP spid="14" grpId="0" animBg="1"/>
      <p:bldP spid="33" grpId="0"/>
      <p:bldP spid="41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Macintosh PowerPoint</Application>
  <PresentationFormat>Bildschirmpräsentation (4:3)</PresentationFormat>
  <Paragraphs>122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171</cp:revision>
  <cp:lastPrinted>2016-11-10T17:09:05Z</cp:lastPrinted>
  <dcterms:created xsi:type="dcterms:W3CDTF">2015-09-21T19:41:13Z</dcterms:created>
  <dcterms:modified xsi:type="dcterms:W3CDTF">2019-11-24T23:17:59Z</dcterms:modified>
</cp:coreProperties>
</file>