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57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20" autoAdjust="0"/>
  </p:normalViewPr>
  <p:slideViewPr>
    <p:cSldViewPr snapToGrid="0" snapToObjects="1">
      <p:cViewPr>
        <p:scale>
          <a:sx n="100" d="100"/>
          <a:sy n="100" d="100"/>
        </p:scale>
        <p:origin x="-154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06.01.20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06.01.20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06.01.20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06.01.20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06.01.20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06.01.20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06.01.20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06.01.20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06.01.20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06.01.20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06.01.20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06.01.20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Bilanzierung des Umlaufvermögens: Vorräte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96" y="1924625"/>
            <a:ext cx="4703332" cy="406699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710696" y="2093902"/>
            <a:ext cx="21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</a:rPr>
              <a:t>A</a:t>
            </a:r>
            <a:endParaRPr lang="de-DE" sz="1600" dirty="0"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22539" y="2093902"/>
            <a:ext cx="210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</a:rPr>
              <a:t>P</a:t>
            </a:r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991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Vorräte</a:t>
            </a: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3642392" y="1810243"/>
            <a:ext cx="439404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15901" y="1799897"/>
            <a:ext cx="7861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latin typeface="+mj-lt"/>
                <a:cs typeface="Chalkduster"/>
              </a:rPr>
              <a:t>Vermögen</a:t>
            </a:r>
            <a:r>
              <a:rPr lang="de-DE" sz="2800" dirty="0" smtClean="0">
                <a:latin typeface="+mj-lt"/>
                <a:cs typeface="Chalkduster"/>
              </a:rPr>
              <a:t>, welches </a:t>
            </a:r>
            <a:r>
              <a:rPr lang="de-DE" sz="2800" dirty="0" smtClean="0">
                <a:solidFill>
                  <a:srgbClr val="FF0000"/>
                </a:solidFill>
                <a:latin typeface="+mj-lt"/>
                <a:cs typeface="Chalkduster"/>
              </a:rPr>
              <a:t>kurzfristig</a:t>
            </a:r>
            <a:r>
              <a:rPr lang="de-DE" sz="2800" dirty="0" smtClean="0">
                <a:latin typeface="+mj-lt"/>
                <a:cs typeface="Chalkduster"/>
              </a:rPr>
              <a:t> dem Betrieb dient: </a:t>
            </a:r>
          </a:p>
          <a:p>
            <a:endParaRPr lang="de-DE" sz="2800" dirty="0">
              <a:latin typeface="+mj-lt"/>
              <a:cs typeface="Chalkduster"/>
            </a:endParaRPr>
          </a:p>
          <a:p>
            <a:r>
              <a:rPr lang="de-DE" sz="2800" dirty="0" smtClean="0">
                <a:latin typeface="+mj-lt"/>
                <a:cs typeface="Chalkduster"/>
              </a:rPr>
              <a:t>Beispiele für Vorräte:</a:t>
            </a: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2800" dirty="0">
                <a:latin typeface="+mj-lt"/>
                <a:cs typeface="Chalkduster"/>
              </a:rPr>
              <a:t>Roh-, Hilfs- und Betriebsstoffe,</a:t>
            </a: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2800" dirty="0" smtClean="0">
                <a:latin typeface="+mj-lt"/>
                <a:cs typeface="Chalkduster"/>
              </a:rPr>
              <a:t>Waren </a:t>
            </a:r>
            <a:r>
              <a:rPr lang="de-AT" sz="2800" dirty="0">
                <a:latin typeface="+mj-lt"/>
                <a:cs typeface="Chalkduster"/>
              </a:rPr>
              <a:t>(z.B. Lebensmittel</a:t>
            </a:r>
            <a:r>
              <a:rPr lang="de-AT" sz="2800" dirty="0" smtClean="0">
                <a:latin typeface="+mj-lt"/>
                <a:cs typeface="Chalkduster"/>
              </a:rPr>
              <a:t>, Ersatzteile)</a:t>
            </a:r>
            <a:endParaRPr lang="de-AT" sz="2800" dirty="0">
              <a:latin typeface="+mj-lt"/>
              <a:cs typeface="Chalkduster"/>
            </a:endParaRP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2800" dirty="0">
                <a:latin typeface="+mj-lt"/>
                <a:cs typeface="Chalkduster"/>
              </a:rPr>
              <a:t> </a:t>
            </a:r>
            <a:r>
              <a:rPr lang="de-AT" sz="2800" dirty="0" smtClean="0">
                <a:latin typeface="+mj-lt"/>
                <a:cs typeface="Chalkduster"/>
              </a:rPr>
              <a:t>noch </a:t>
            </a:r>
            <a:r>
              <a:rPr lang="de-AT" sz="2800" dirty="0">
                <a:latin typeface="+mj-lt"/>
                <a:cs typeface="Chalkduster"/>
              </a:rPr>
              <a:t>nicht abrechenbare</a:t>
            </a:r>
            <a:r>
              <a:rPr lang="de-AT" sz="2800" b="1" dirty="0">
                <a:latin typeface="+mj-lt"/>
                <a:cs typeface="Chalkduster"/>
              </a:rPr>
              <a:t> </a:t>
            </a:r>
            <a:r>
              <a:rPr lang="de-AT" sz="2800" dirty="0" smtClean="0">
                <a:latin typeface="+mj-lt"/>
                <a:cs typeface="Chalkduster"/>
              </a:rPr>
              <a:t>Leistungen</a:t>
            </a:r>
            <a:endParaRPr lang="de-AT" sz="2800" dirty="0">
              <a:latin typeface="+mj-lt"/>
              <a:cs typeface="Chalkduster"/>
            </a:endParaRP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2800" dirty="0">
                <a:latin typeface="+mj-lt"/>
                <a:cs typeface="Chalkduster"/>
              </a:rPr>
              <a:t> </a:t>
            </a:r>
            <a:r>
              <a:rPr lang="de-AT" sz="2800" dirty="0" smtClean="0">
                <a:latin typeface="+mj-lt"/>
                <a:cs typeface="Chalkduster"/>
              </a:rPr>
              <a:t>geleistete Anzahlungen</a:t>
            </a:r>
          </a:p>
          <a:p>
            <a:pPr>
              <a:buClr>
                <a:srgbClr val="FF9900"/>
              </a:buClr>
              <a:buSzPct val="120000"/>
              <a:defRPr/>
            </a:pPr>
            <a:endParaRPr lang="de-AT" sz="2800" dirty="0">
              <a:latin typeface="+mj-lt"/>
              <a:cs typeface="Chalkduster"/>
            </a:endParaRPr>
          </a:p>
          <a:p>
            <a:pPr>
              <a:buClr>
                <a:srgbClr val="FF9900"/>
              </a:buClr>
              <a:buSzPct val="120000"/>
              <a:defRPr/>
            </a:pPr>
            <a:r>
              <a:rPr lang="de-AT" sz="2800" b="1" dirty="0" smtClean="0">
                <a:latin typeface="+mj-lt"/>
                <a:cs typeface="Chalkduster"/>
              </a:rPr>
              <a:t>Inventur am Bilanzstichtag: </a:t>
            </a:r>
          </a:p>
          <a:p>
            <a:pPr>
              <a:buClr>
                <a:srgbClr val="FF9900"/>
              </a:buClr>
              <a:buSzPct val="120000"/>
              <a:defRPr/>
            </a:pPr>
            <a:r>
              <a:rPr lang="de-AT" sz="2800" dirty="0" smtClean="0">
                <a:latin typeface="+mj-lt"/>
                <a:cs typeface="Chalkduster"/>
              </a:rPr>
              <a:t>mengenmäßiges Feststellen (zählen,...) bewerten</a:t>
            </a:r>
            <a:endParaRPr lang="de-AT" sz="2800" dirty="0">
              <a:latin typeface="+mj-lt"/>
              <a:cs typeface="Chalkduster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252" y="2310571"/>
            <a:ext cx="3058971" cy="13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Bewertungsprinzipien</a:t>
            </a:r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457200" y="2335516"/>
            <a:ext cx="978094" cy="199518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613093" y="1737936"/>
            <a:ext cx="68070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+mj-lt"/>
                <a:cs typeface="Chalkduster"/>
              </a:rPr>
              <a:t>Strenges Niederstwertprinzip,</a:t>
            </a:r>
          </a:p>
          <a:p>
            <a:r>
              <a:rPr lang="de-DE" sz="2800" dirty="0" smtClean="0">
                <a:latin typeface="+mj-lt"/>
                <a:cs typeface="Chalkduster"/>
              </a:rPr>
              <a:t>(Unterprinzip des Vorsichtsprinzips) </a:t>
            </a:r>
          </a:p>
          <a:p>
            <a:endParaRPr lang="de-DE" sz="2800" dirty="0">
              <a:latin typeface="+mj-lt"/>
              <a:cs typeface="Chalkduster"/>
            </a:endParaRPr>
          </a:p>
          <a:p>
            <a:r>
              <a:rPr lang="de-DE" sz="2800" dirty="0" smtClean="0">
                <a:latin typeface="+mj-lt"/>
                <a:cs typeface="Chalkduster"/>
              </a:rPr>
              <a:t>d.h. bei einer Wertminderung </a:t>
            </a:r>
            <a:r>
              <a:rPr lang="de-DE" sz="2800" dirty="0" smtClean="0">
                <a:solidFill>
                  <a:srgbClr val="FF0000"/>
                </a:solidFill>
                <a:latin typeface="+mj-lt"/>
                <a:cs typeface="Chalkduster"/>
              </a:rPr>
              <a:t>muss</a:t>
            </a:r>
            <a:r>
              <a:rPr lang="de-DE" sz="2800" dirty="0" smtClean="0">
                <a:latin typeface="+mj-lt"/>
                <a:cs typeface="Chalkduster"/>
              </a:rPr>
              <a:t> der </a:t>
            </a:r>
            <a:r>
              <a:rPr lang="de-DE" sz="2800" dirty="0" smtClean="0">
                <a:solidFill>
                  <a:srgbClr val="FF0000"/>
                </a:solidFill>
                <a:latin typeface="+mj-lt"/>
                <a:cs typeface="Chalkduster"/>
              </a:rPr>
              <a:t>niedrigere</a:t>
            </a:r>
            <a:r>
              <a:rPr lang="de-DE" sz="2800" dirty="0" smtClean="0">
                <a:latin typeface="+mj-lt"/>
                <a:cs typeface="Chalkduster"/>
              </a:rPr>
              <a:t> </a:t>
            </a:r>
            <a:r>
              <a:rPr lang="de-DE" sz="2800" dirty="0" smtClean="0">
                <a:solidFill>
                  <a:srgbClr val="FF0000"/>
                </a:solidFill>
                <a:latin typeface="+mj-lt"/>
                <a:cs typeface="Chalkduster"/>
              </a:rPr>
              <a:t>Wert am Bilanzstichtag</a:t>
            </a:r>
            <a:r>
              <a:rPr lang="de-DE" sz="2800" dirty="0">
                <a:solidFill>
                  <a:srgbClr val="FF0000"/>
                </a:solidFill>
                <a:latin typeface="+mj-lt"/>
                <a:cs typeface="Chalkduster"/>
              </a:rPr>
              <a:t> </a:t>
            </a:r>
            <a:r>
              <a:rPr lang="de-DE" sz="2800" dirty="0" smtClean="0">
                <a:solidFill>
                  <a:srgbClr val="FF0000"/>
                </a:solidFill>
                <a:latin typeface="+mj-lt"/>
                <a:cs typeface="Chalkduster"/>
              </a:rPr>
              <a:t>angesetzt werden</a:t>
            </a:r>
            <a:r>
              <a:rPr lang="de-DE" sz="2800" dirty="0" smtClean="0">
                <a:latin typeface="+mj-lt"/>
                <a:cs typeface="Chalkduster"/>
              </a:rPr>
              <a:t>, </a:t>
            </a:r>
          </a:p>
          <a:p>
            <a:endParaRPr lang="de-DE" sz="2800" dirty="0">
              <a:latin typeface="+mj-lt"/>
              <a:cs typeface="Chalkduster"/>
            </a:endParaRPr>
          </a:p>
          <a:p>
            <a:r>
              <a:rPr lang="de-DE" sz="2800" dirty="0" smtClean="0">
                <a:latin typeface="+mj-lt"/>
                <a:cs typeface="Chalkduster"/>
              </a:rPr>
              <a:t>auch bei höheren Werten am Bilanzstichtag </a:t>
            </a:r>
          </a:p>
          <a:p>
            <a:endParaRPr lang="de-DE" sz="2800" dirty="0">
              <a:latin typeface="+mj-lt"/>
              <a:cs typeface="Chalkduster"/>
            </a:endParaRPr>
          </a:p>
          <a:p>
            <a:r>
              <a:rPr lang="de-DE" sz="2800" dirty="0" smtClean="0">
                <a:latin typeface="+mj-lt"/>
                <a:cs typeface="Chalkduster"/>
              </a:rPr>
              <a:t>(keine Aufwertung)</a:t>
            </a:r>
          </a:p>
        </p:txBody>
      </p:sp>
    </p:spTree>
    <p:extLst>
      <p:ext uri="{BB962C8B-B14F-4D97-AF65-F5344CB8AC3E}">
        <p14:creationId xmlns:p14="http://schemas.microsoft.com/office/powerpoint/2010/main" val="331897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Ziele bei der Bewertung: </a:t>
            </a:r>
            <a:br>
              <a:rPr lang="de-DE" dirty="0" smtClean="0"/>
            </a:br>
            <a:r>
              <a:rPr lang="de-DE" dirty="0" smtClean="0"/>
              <a:t>Richtige Werte auf richtigen Konten</a:t>
            </a:r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70052"/>
              </p:ext>
            </p:extLst>
          </p:nvPr>
        </p:nvGraphicFramePr>
        <p:xfrm>
          <a:off x="180329" y="2996900"/>
          <a:ext cx="2880370" cy="1295700"/>
        </p:xfrm>
        <a:graphic>
          <a:graphicData uri="http://schemas.openxmlformats.org/drawingml/2006/table">
            <a:tbl>
              <a:tblPr/>
              <a:tblGrid>
                <a:gridCol w="1440185"/>
                <a:gridCol w="1440185"/>
              </a:tblGrid>
              <a:tr h="4319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HW Vorrat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19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 (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EBK)</a:t>
                      </a:r>
                    </a:p>
                  </a:txBody>
                  <a:tcPr marL="12698" marR="12698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5 HW Eins. (</a:t>
                      </a:r>
                      <a:r>
                        <a:rPr lang="de-DE" sz="1400" b="0" i="0" u="none" strike="noStrike" dirty="0" err="1" smtClean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Abb</a:t>
                      </a:r>
                      <a:r>
                        <a:rPr lang="de-DE" sz="1400" b="0" i="0" u="none" strike="noStrike" dirty="0" smtClean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19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de-DE" sz="1400" b="0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 HW Eins (</a:t>
                      </a:r>
                      <a:r>
                        <a:rPr lang="de-DE" sz="1400" b="0" i="0" u="none" strike="noStrike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Aufb</a:t>
                      </a:r>
                      <a:r>
                        <a:rPr lang="de-DE" sz="1400" b="0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4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EB 31.12. </a:t>
                      </a:r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(SBK)</a:t>
                      </a:r>
                    </a:p>
                  </a:txBody>
                  <a:tcPr marL="12698" marR="12698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24409"/>
              </p:ext>
            </p:extLst>
          </p:nvPr>
        </p:nvGraphicFramePr>
        <p:xfrm>
          <a:off x="3274380" y="2996900"/>
          <a:ext cx="2605720" cy="1413802"/>
        </p:xfrm>
        <a:graphic>
          <a:graphicData uri="http://schemas.openxmlformats.org/drawingml/2006/table">
            <a:tbl>
              <a:tblPr/>
              <a:tblGrid>
                <a:gridCol w="1232814"/>
                <a:gridCol w="1372906"/>
              </a:tblGrid>
              <a:tr h="3805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Einsatz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3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Einkauf   </a:t>
                      </a: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Einkauf</a:t>
                      </a: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...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 HW</a:t>
                      </a:r>
                      <a:r>
                        <a:rPr lang="de-DE" sz="1400" b="0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Vorr</a:t>
                      </a:r>
                      <a:r>
                        <a:rPr lang="de-DE" sz="1400" b="0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1400" b="0" i="0" u="none" strike="noStrik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Aufb</a:t>
                      </a:r>
                      <a:r>
                        <a:rPr lang="de-DE" sz="1400" b="0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de-DE" sz="14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7 </a:t>
                      </a:r>
                      <a:r>
                        <a:rPr lang="de-DE" sz="1400" b="0" i="0" u="none" strike="noStrike" baseline="0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Schw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baseline="0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Abw</a:t>
                      </a:r>
                      <a:endParaRPr lang="de-DE" sz="14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052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de-DE" sz="14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HW </a:t>
                      </a:r>
                      <a:r>
                        <a:rPr lang="de-DE" sz="1400" b="0" i="0" u="none" strike="noStrike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Vorr</a:t>
                      </a:r>
                      <a:r>
                        <a:rPr lang="de-DE" sz="14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1400" b="0" i="0" u="none" strike="noStrike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Abb</a:t>
                      </a:r>
                      <a:r>
                        <a:rPr lang="de-DE" sz="14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de-DE" sz="14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de-DE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Saldo 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t-BR" sz="1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Verbrauch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76422"/>
              </p:ext>
            </p:extLst>
          </p:nvPr>
        </p:nvGraphicFramePr>
        <p:xfrm>
          <a:off x="883095" y="1645500"/>
          <a:ext cx="8019604" cy="914400"/>
        </p:xfrm>
        <a:graphic>
          <a:graphicData uri="http://schemas.openxmlformats.org/drawingml/2006/table">
            <a:tbl>
              <a:tblPr/>
              <a:tblGrid>
                <a:gridCol w="703665"/>
                <a:gridCol w="3704341"/>
                <a:gridCol w="1203866"/>
                <a:gridCol w="1203866"/>
                <a:gridCol w="1203866"/>
              </a:tblGrid>
              <a:tr h="11530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Ziele: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1) 1 Vorrat (Bilanz) richtiger Endbestand (zum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niedr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. Preis) 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5301"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2) 5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WES (G&amp;V): tatsächliche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Verbrauch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301"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3) 7 Abschreibungen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zu Vorräten (G&amp;V):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Abwertung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und Schwund </a:t>
                      </a:r>
                      <a:endParaRPr lang="de-DE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15477"/>
              </p:ext>
            </p:extLst>
          </p:nvPr>
        </p:nvGraphicFramePr>
        <p:xfrm>
          <a:off x="6304035" y="2962768"/>
          <a:ext cx="2204965" cy="1329831"/>
        </p:xfrm>
        <a:graphic>
          <a:graphicData uri="http://schemas.openxmlformats.org/drawingml/2006/table">
            <a:tbl>
              <a:tblPr/>
              <a:tblGrid>
                <a:gridCol w="1043208"/>
                <a:gridCol w="1161757"/>
              </a:tblGrid>
              <a:tr h="4432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Abschr. Vorräte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4327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1400" b="0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Schw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baseline="0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Abw</a:t>
                      </a:r>
                      <a:endParaRPr lang="de-DE" sz="14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3277"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Saldo (G+V)</a:t>
                      </a: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188"/>
            <a:ext cx="1264775" cy="868423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52895" y="4978400"/>
            <a:ext cx="40445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Lageraufbau: 1 HW Vorrat / 5 HW Einsatz</a:t>
            </a:r>
          </a:p>
          <a:p>
            <a:endParaRPr lang="de-DE" dirty="0"/>
          </a:p>
          <a:p>
            <a:r>
              <a:rPr lang="de-DE" dirty="0" smtClean="0">
                <a:solidFill>
                  <a:srgbClr val="FF6600"/>
                </a:solidFill>
              </a:rPr>
              <a:t>Lagerabbau: 5 HW Einsatz / 1 HW Vorrat</a:t>
            </a: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264595" y="4978400"/>
            <a:ext cx="37397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8000"/>
                </a:solidFill>
              </a:rPr>
              <a:t>Schwund, Abwertung: </a:t>
            </a:r>
          </a:p>
          <a:p>
            <a:r>
              <a:rPr lang="de-DE" dirty="0" smtClean="0">
                <a:solidFill>
                  <a:srgbClr val="008000"/>
                </a:solidFill>
              </a:rPr>
              <a:t>7 Abschreibung Vorräte/ 5 HW Einsatz</a:t>
            </a:r>
          </a:p>
        </p:txBody>
      </p:sp>
    </p:spTree>
    <p:extLst>
      <p:ext uri="{BB962C8B-B14F-4D97-AF65-F5344CB8AC3E}">
        <p14:creationId xmlns:p14="http://schemas.microsoft.com/office/powerpoint/2010/main" val="106370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Bewertungsverfahren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99" y="1765298"/>
            <a:ext cx="2750469" cy="1473957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08" y="1765298"/>
            <a:ext cx="1512891" cy="1473957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48" y="3544014"/>
            <a:ext cx="1905651" cy="20509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854012" y="1816098"/>
            <a:ext cx="405268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Man kennt die Identität von </a:t>
            </a:r>
          </a:p>
          <a:p>
            <a:r>
              <a:rPr lang="de-DE" dirty="0" smtClean="0"/>
              <a:t>allen abgefassten Vorräten u. Beständen:</a:t>
            </a:r>
          </a:p>
          <a:p>
            <a:r>
              <a:rPr lang="de-DE" dirty="0" smtClean="0"/>
              <a:t>z.B. wie viel wurde vom AB genommen, </a:t>
            </a:r>
          </a:p>
          <a:p>
            <a:r>
              <a:rPr lang="de-DE" dirty="0" smtClean="0"/>
              <a:t>wie viel vom 1 Zukauf, ... </a:t>
            </a:r>
          </a:p>
          <a:p>
            <a:r>
              <a:rPr lang="de-DE" b="1" dirty="0" smtClean="0"/>
              <a:t>&gt; Identitätspreisverfahren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27527" y="3721098"/>
            <a:ext cx="521924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Man kennt die Identität von Abfassungen</a:t>
            </a:r>
          </a:p>
          <a:p>
            <a:r>
              <a:rPr lang="de-DE" dirty="0" smtClean="0"/>
              <a:t>und Beständen nicht:</a:t>
            </a:r>
          </a:p>
          <a:p>
            <a:r>
              <a:rPr lang="de-DE" dirty="0" smtClean="0"/>
              <a:t>z.B. man hat in Summe ... Stück, Liter, etc.</a:t>
            </a:r>
          </a:p>
          <a:p>
            <a:r>
              <a:rPr lang="de-DE" dirty="0"/>
              <a:t>a</a:t>
            </a:r>
            <a:r>
              <a:rPr lang="de-DE" dirty="0" smtClean="0"/>
              <a:t>bgefasst... </a:t>
            </a:r>
            <a:r>
              <a:rPr lang="de-DE" dirty="0"/>
              <a:t>d</a:t>
            </a:r>
            <a:r>
              <a:rPr lang="de-DE" dirty="0" smtClean="0"/>
              <a:t>ann vereinfachtes Verfahren notwendig:</a:t>
            </a:r>
          </a:p>
          <a:p>
            <a:pPr marL="285750" indent="-285750">
              <a:buFont typeface="Wingdings" charset="0"/>
              <a:buChar char="Ø"/>
            </a:pPr>
            <a:r>
              <a:rPr lang="de-DE" b="1" dirty="0" smtClean="0"/>
              <a:t>z.B. FIFO Verfahren (First in, First out)</a:t>
            </a:r>
          </a:p>
          <a:p>
            <a:pPr marL="285750" indent="-285750">
              <a:buFont typeface="Wingdings" charset="0"/>
              <a:buChar char="Ø"/>
            </a:pPr>
            <a:r>
              <a:rPr lang="de-DE" dirty="0"/>
              <a:t>o</a:t>
            </a:r>
            <a:r>
              <a:rPr lang="de-DE" dirty="0" smtClean="0"/>
              <a:t>der LIFO (Last in, First out,...)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90600" y="5956300"/>
            <a:ext cx="78021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Fazit: </a:t>
            </a:r>
            <a:r>
              <a:rPr lang="de-DE" sz="1400" dirty="0" smtClean="0"/>
              <a:t>Durch Wahl des Bewertungsverfahrens kann Bilanzpolitik betrieben werden, weil unterschiedliche</a:t>
            </a:r>
          </a:p>
          <a:p>
            <a:r>
              <a:rPr lang="de-DE" sz="1400" dirty="0" smtClean="0"/>
              <a:t>Verfahren auch zu unterschiedlichen Ergebnissen in Bilanz &amp; G&amp;V führen können.</a:t>
            </a:r>
          </a:p>
          <a:p>
            <a:r>
              <a:rPr lang="de-DE" sz="1400" b="1" dirty="0" smtClean="0"/>
              <a:t>Aber:</a:t>
            </a:r>
            <a:r>
              <a:rPr lang="de-DE" sz="1400" dirty="0" smtClean="0"/>
              <a:t> Prinzip der Bilanzkontinuität: einmal gewählte Verfahren müssen beibehalten werden.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5861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Durchführung 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57476"/>
              </p:ext>
            </p:extLst>
          </p:nvPr>
        </p:nvGraphicFramePr>
        <p:xfrm>
          <a:off x="39379" y="1320800"/>
          <a:ext cx="9104621" cy="2414438"/>
        </p:xfrm>
        <a:graphic>
          <a:graphicData uri="http://schemas.openxmlformats.org/drawingml/2006/table">
            <a:tbl>
              <a:tblPr/>
              <a:tblGrid>
                <a:gridCol w="4494521"/>
                <a:gridCol w="2209800"/>
                <a:gridCol w="2400300"/>
              </a:tblGrid>
              <a:tr h="16734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Schritte und Reihenfolge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Berechnung u. Besonderheiten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Buchung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</a:tr>
              <a:tr h="16734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16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</a:t>
                      </a:r>
                      <a:r>
                        <a:rPr lang="de-DE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Endbestand</a:t>
                      </a:r>
                      <a:r>
                        <a:rPr lang="de-DE" sz="16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(Bilanzansatz am 31.12.</a:t>
                      </a:r>
                      <a:r>
                        <a:rPr lang="de-DE" sz="16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l" fontAlgn="ctr"/>
                      <a:endParaRPr lang="de-D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Ident: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EB vom AB    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niedrigeren Wert = Bilanzansatz</a:t>
                      </a:r>
                    </a:p>
                    <a:p>
                      <a:pPr algn="l" fontAlgn="ctr"/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 EB vom 1. ZK.* niedrigeren Wert = Bilanzansatz</a:t>
                      </a:r>
                    </a:p>
                    <a:p>
                      <a:pPr algn="l" fontAlgn="ctr"/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3 EB gesamt                                        </a:t>
                      </a:r>
                      <a:r>
                        <a:rPr lang="de-DE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Bilanzansatz ges.</a:t>
                      </a:r>
                    </a:p>
                    <a:p>
                      <a:pPr algn="l" fontAlgn="ctr"/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 EB </a:t>
                      </a:r>
                      <a:r>
                        <a:rPr lang="de-D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vorletzer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Zukauf-* niedrig. Wert = Bilanzansatz</a:t>
                      </a:r>
                    </a:p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 EB letzter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Zukau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niedrig. Wert       = Bilanzansatz</a:t>
                      </a:r>
                      <a:endParaRPr lang="de-D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Fifo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EB Menge   gesamt                            = Bilanzansatz ges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 smtClean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1400" b="0" i="0" u="none" strike="noStrike" dirty="0" smtClean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Start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r>
                        <a:rPr lang="de-DE" sz="1400" b="0" i="0" u="none" strike="noStrike" baseline="0" dirty="0" err="1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Fifo</a:t>
                      </a:r>
                      <a:r>
                        <a:rPr lang="de-DE" sz="14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: EB vom AB,...</a:t>
                      </a:r>
                      <a:endParaRPr lang="de-DE" sz="1400" b="0" i="0" u="none" strike="noStrike" dirty="0" smtClean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1400" b="0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Fifo</a:t>
                      </a:r>
                      <a:r>
                        <a:rPr lang="de-DE" sz="14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de-DE" sz="14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EB vom letzten Zukauf </a:t>
                      </a:r>
                      <a:endParaRPr lang="de-DE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Bestandsveränderung=</a:t>
                      </a:r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EB-AB 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7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 + Lageraufbau (Vorrat im Soll);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+: 1 HW Vorrat / </a:t>
                      </a:r>
                      <a:r>
                        <a:rPr lang="de-DE" sz="12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/>
                        </a:rPr>
                        <a:t>5 HW Einsatz 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r>
                        <a:rPr lang="de-DE" sz="1200" b="0" i="0" u="none" strike="noStrike" dirty="0" smtClean="0">
                          <a:solidFill>
                            <a:srgbClr val="558ED5"/>
                          </a:solidFill>
                          <a:effectLst/>
                          <a:latin typeface="Calibri"/>
                        </a:rPr>
                        <a:t>)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 - Lagerabbau (Vorrat im Haben)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-: </a:t>
                      </a:r>
                      <a:r>
                        <a:rPr lang="de-DE" sz="1200" b="0" i="0" u="none" strike="noStrike" dirty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5HW Einsatz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1 HW Vorrat 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710002"/>
              </p:ext>
            </p:extLst>
          </p:nvPr>
        </p:nvGraphicFramePr>
        <p:xfrm>
          <a:off x="39379" y="3913036"/>
          <a:ext cx="9104620" cy="394803"/>
        </p:xfrm>
        <a:graphic>
          <a:graphicData uri="http://schemas.openxmlformats.org/drawingml/2006/table">
            <a:tbl>
              <a:tblPr/>
              <a:tblGrid>
                <a:gridCol w="3119276"/>
                <a:gridCol w="5985344"/>
              </a:tblGrid>
              <a:tr h="39480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Berechnung der 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Abwertung</a:t>
                      </a:r>
                      <a:endParaRPr lang="de-D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Ist-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Endbestand aus 1* Preisabwertung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(Einkaufspreis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niedrigerer Wert am Stichtag)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56472"/>
              </p:ext>
            </p:extLst>
          </p:nvPr>
        </p:nvGraphicFramePr>
        <p:xfrm>
          <a:off x="39379" y="4464367"/>
          <a:ext cx="9104621" cy="957579"/>
        </p:xfrm>
        <a:graphic>
          <a:graphicData uri="http://schemas.openxmlformats.org/drawingml/2006/table">
            <a:tbl>
              <a:tblPr/>
              <a:tblGrid>
                <a:gridCol w="3106487"/>
                <a:gridCol w="5998134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Berechnung des 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Schwundes</a:t>
                      </a:r>
                      <a:endParaRPr lang="de-DE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Ident: Herkunft bekannt, </a:t>
                      </a:r>
                      <a:r>
                        <a:rPr lang="de-DE" sz="14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Fifo</a:t>
                      </a:r>
                      <a:r>
                        <a:rPr lang="de-DE" sz="14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: vom letzten</a:t>
                      </a:r>
                      <a:r>
                        <a:rPr lang="de-DE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Fehlmenge *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jeweiligen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Einkaufspreis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(*Bei Indirekten Verfahren: keine Abfassungen bekannt </a:t>
                      </a:r>
                      <a:r>
                        <a:rPr lang="de-DE" sz="1400" b="0" i="0" u="none" strike="noStrike" dirty="0" smtClean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d.h. </a:t>
                      </a:r>
                      <a:r>
                        <a:rPr lang="de-DE" sz="14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keinen Schwund...)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(WES = EB-AB-Abwertung))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51876"/>
              </p:ext>
            </p:extLst>
          </p:nvPr>
        </p:nvGraphicFramePr>
        <p:xfrm>
          <a:off x="39380" y="5577340"/>
          <a:ext cx="9104620" cy="328160"/>
        </p:xfrm>
        <a:graphic>
          <a:graphicData uri="http://schemas.openxmlformats.org/drawingml/2006/table">
            <a:tbl>
              <a:tblPr/>
              <a:tblGrid>
                <a:gridCol w="3077394"/>
                <a:gridCol w="2901998"/>
                <a:gridCol w="3125228"/>
              </a:tblGrid>
              <a:tr h="32816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 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Buchung (2+3)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Abwertung u. Schwund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0" i="0" u="none" strike="noStrike" dirty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7 Abschr. Vorräte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  <a:r>
                        <a:rPr lang="de-DE" sz="14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/>
                        </a:rPr>
                        <a:t>5 HW Einsatz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ebdings"/>
                          <a:ea typeface="Webdings"/>
                          <a:cs typeface="Webdings"/>
                          <a:sym typeface="Webdings"/>
                        </a:rPr>
                        <a:t>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400" b="0" i="0" u="none" strike="noStrike" dirty="0">
                        <a:solidFill>
                          <a:srgbClr val="E46C0A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54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Bewertung von Vorräten</a:t>
            </a:r>
            <a:br>
              <a:rPr lang="de-DE" sz="2800" dirty="0" smtClean="0"/>
            </a:br>
            <a:r>
              <a:rPr lang="de-DE" sz="2800" dirty="0" smtClean="0"/>
              <a:t>nach Identitätspreisverfahren</a:t>
            </a:r>
            <a:endParaRPr lang="de-DE" sz="2800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54929"/>
            <a:ext cx="1295399" cy="1958279"/>
          </a:xfrm>
          <a:prstGeom prst="rect">
            <a:avLst/>
          </a:prstGeom>
        </p:spPr>
      </p:pic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212306"/>
              </p:ext>
            </p:extLst>
          </p:nvPr>
        </p:nvGraphicFramePr>
        <p:xfrm>
          <a:off x="165100" y="1049338"/>
          <a:ext cx="4991099" cy="1130299"/>
        </p:xfrm>
        <a:graphic>
          <a:graphicData uri="http://schemas.openxmlformats.org/drawingml/2006/table">
            <a:tbl>
              <a:tblPr/>
              <a:tblGrid>
                <a:gridCol w="1092200"/>
                <a:gridCol w="1003300"/>
                <a:gridCol w="1816100"/>
                <a:gridCol w="1079499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1) Endbestand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Menge (</a:t>
                      </a:r>
                      <a:r>
                        <a:rPr lang="de-DE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Preis € (strenges NWP)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Bilanzansatz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EB vom AB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 v. 1ZK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12,00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12,00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 v. 2ZK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 gesamt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26,00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17933"/>
              </p:ext>
            </p:extLst>
          </p:nvPr>
        </p:nvGraphicFramePr>
        <p:xfrm>
          <a:off x="165100" y="2224880"/>
          <a:ext cx="4991098" cy="315119"/>
        </p:xfrm>
        <a:graphic>
          <a:graphicData uri="http://schemas.openxmlformats.org/drawingml/2006/table">
            <a:tbl>
              <a:tblPr/>
              <a:tblGrid>
                <a:gridCol w="1435100"/>
                <a:gridCol w="927100"/>
                <a:gridCol w="1562100"/>
                <a:gridCol w="1066798"/>
              </a:tblGrid>
              <a:tr h="315119">
                <a:tc>
                  <a:txBody>
                    <a:bodyPr/>
                    <a:lstStyle/>
                    <a:p>
                      <a:pPr algn="l" fontAlgn="b"/>
                      <a:r>
                        <a:rPr lang="mr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=-AB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-</a:t>
                      </a:r>
                      <a:r>
                        <a:rPr lang="mr-IN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20</a:t>
                      </a:r>
                      <a:r>
                        <a:rPr lang="de-AT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,00</a:t>
                      </a:r>
                      <a:endParaRPr lang="mr-IN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317852"/>
              </p:ext>
            </p:extLst>
          </p:nvPr>
        </p:nvGraphicFramePr>
        <p:xfrm>
          <a:off x="165100" y="2593180"/>
          <a:ext cx="4991099" cy="289719"/>
        </p:xfrm>
        <a:graphic>
          <a:graphicData uri="http://schemas.openxmlformats.org/drawingml/2006/table">
            <a:tbl>
              <a:tblPr/>
              <a:tblGrid>
                <a:gridCol w="2871224"/>
                <a:gridCol w="1019686"/>
                <a:gridCol w="1100189"/>
              </a:tblGrid>
              <a:tr h="28971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Bestandsveränderung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6,00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76124"/>
              </p:ext>
            </p:extLst>
          </p:nvPr>
        </p:nvGraphicFramePr>
        <p:xfrm>
          <a:off x="2889250" y="2975451"/>
          <a:ext cx="4146550" cy="226059"/>
        </p:xfrm>
        <a:graphic>
          <a:graphicData uri="http://schemas.openxmlformats.org/drawingml/2006/table">
            <a:tbl>
              <a:tblPr/>
              <a:tblGrid>
                <a:gridCol w="890097"/>
                <a:gridCol w="824968"/>
                <a:gridCol w="890097"/>
                <a:gridCol w="846678"/>
                <a:gridCol w="69471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HW Vor.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6,00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6,00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94130"/>
              </p:ext>
            </p:extLst>
          </p:nvPr>
        </p:nvGraphicFramePr>
        <p:xfrm>
          <a:off x="165100" y="3384391"/>
          <a:ext cx="5118099" cy="678179"/>
        </p:xfrm>
        <a:graphic>
          <a:graphicData uri="http://schemas.openxmlformats.org/drawingml/2006/table">
            <a:tbl>
              <a:tblPr/>
              <a:tblGrid>
                <a:gridCol w="1092200"/>
                <a:gridCol w="1016000"/>
                <a:gridCol w="1881716"/>
                <a:gridCol w="1128183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2) Abwertung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Stück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Abwertung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(Einkaufspreis - niedrigen Stichtagswert)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98387"/>
              </p:ext>
            </p:extLst>
          </p:nvPr>
        </p:nvGraphicFramePr>
        <p:xfrm>
          <a:off x="152401" y="4129881"/>
          <a:ext cx="5130797" cy="708659"/>
        </p:xfrm>
        <a:graphic>
          <a:graphicData uri="http://schemas.openxmlformats.org/drawingml/2006/table">
            <a:tbl>
              <a:tblPr/>
              <a:tblGrid>
                <a:gridCol w="1051654"/>
                <a:gridCol w="485045"/>
                <a:gridCol w="773753"/>
                <a:gridCol w="653300"/>
                <a:gridCol w="592247"/>
                <a:gridCol w="539078"/>
                <a:gridCol w="184822"/>
                <a:gridCol w="850898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3 Schwund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</a:t>
                      </a:r>
                      <a:r>
                        <a:rPr lang="de-DE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ZK (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-Abf.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 EB St.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Ist EB St.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Schwund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Eink.preis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                     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699653"/>
              </p:ext>
            </p:extLst>
          </p:nvPr>
        </p:nvGraphicFramePr>
        <p:xfrm>
          <a:off x="2965450" y="5004911"/>
          <a:ext cx="4146550" cy="278290"/>
        </p:xfrm>
        <a:graphic>
          <a:graphicData uri="http://schemas.openxmlformats.org/drawingml/2006/table">
            <a:tbl>
              <a:tblPr/>
              <a:tblGrid>
                <a:gridCol w="1301750"/>
                <a:gridCol w="520700"/>
                <a:gridCol w="782712"/>
                <a:gridCol w="846678"/>
                <a:gridCol w="694710"/>
              </a:tblGrid>
              <a:tr h="27829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Absch. Vorräte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3" name="Rechteck 22"/>
          <p:cNvSpPr/>
          <p:nvPr/>
        </p:nvSpPr>
        <p:spPr>
          <a:xfrm>
            <a:off x="7204502" y="491970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7112000" y="2851666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de-DE" dirty="0"/>
          </a:p>
        </p:txBody>
      </p:sp>
      <p:pic>
        <p:nvPicPr>
          <p:cNvPr id="28" name="Bild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66" y="5578216"/>
            <a:ext cx="2694884" cy="832365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886" y="5578216"/>
            <a:ext cx="2827713" cy="1080930"/>
          </a:xfrm>
          <a:prstGeom prst="rect">
            <a:avLst/>
          </a:prstGeom>
        </p:spPr>
      </p:pic>
      <p:pic>
        <p:nvPicPr>
          <p:cNvPr id="30" name="Bild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799" y="5555197"/>
            <a:ext cx="2514600" cy="495300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228600" y="51614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Ziele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3418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9862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Bewertung von Vorräten</a:t>
            </a:r>
            <a:br>
              <a:rPr lang="de-DE" sz="2800" dirty="0" smtClean="0"/>
            </a:br>
            <a:r>
              <a:rPr lang="de-DE" sz="2800" dirty="0" smtClean="0"/>
              <a:t>nach FIFO</a:t>
            </a:r>
            <a:endParaRPr lang="de-DE" sz="2800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54929"/>
            <a:ext cx="1295399" cy="1958279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96736"/>
              </p:ext>
            </p:extLst>
          </p:nvPr>
        </p:nvGraphicFramePr>
        <p:xfrm>
          <a:off x="215900" y="695801"/>
          <a:ext cx="6540499" cy="4630419"/>
        </p:xfrm>
        <a:graphic>
          <a:graphicData uri="http://schemas.openxmlformats.org/drawingml/2006/table">
            <a:tbl>
              <a:tblPr/>
              <a:tblGrid>
                <a:gridCol w="1837219"/>
                <a:gridCol w="783880"/>
                <a:gridCol w="636903"/>
                <a:gridCol w="783880"/>
                <a:gridCol w="979850"/>
                <a:gridCol w="416436"/>
                <a:gridCol w="200632"/>
                <a:gridCol w="901699"/>
              </a:tblGrid>
              <a:tr h="18376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Endbestand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76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76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Zukauf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76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2. Zukauf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28,00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76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 EB (abgew.)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28,00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767">
                <a:tc>
                  <a:txBody>
                    <a:bodyPr/>
                    <a:lstStyle/>
                    <a:p>
                      <a:pPr algn="l" fontAlgn="b"/>
                      <a:r>
                        <a:rPr lang="mr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=-AB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A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20,00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767">
                <a:tc>
                  <a:txBody>
                    <a:bodyPr/>
                    <a:lstStyle/>
                    <a:p>
                      <a:pPr algn="l" fontAlgn="b"/>
                      <a:r>
                        <a:rPr lang="mr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BV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8,00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76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76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HW Vor.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76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76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Abwertung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Stück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Abwertung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(Einkaufspreis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15,00 - niedrigen Stichtagswert 14,00)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76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76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76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Schwund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7209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+ Zukaufe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-Abf.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Soll EB St.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Ist EB St.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Schwund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Eink.preis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3767"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12,00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12,00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76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12,00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322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Absch. 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5400" y="6324600"/>
            <a:ext cx="6483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Fazit: </a:t>
            </a:r>
            <a:r>
              <a:rPr lang="de-DE" sz="1400" dirty="0" smtClean="0"/>
              <a:t>Durch Wahl des Bewertungsverfahrens kann Bilanzpolitik betrieben werden.</a:t>
            </a:r>
          </a:p>
          <a:p>
            <a:r>
              <a:rPr lang="de-DE" sz="1400" dirty="0" smtClean="0"/>
              <a:t>Prinzip der Bilanzkontinuität: einmal gewählte Verfahren müssen beibehalten werden.</a:t>
            </a:r>
            <a:endParaRPr lang="de-DE" sz="14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2" y="5448300"/>
            <a:ext cx="2399944" cy="7620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924" y="5448300"/>
            <a:ext cx="2300288" cy="8763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428" y="5499100"/>
            <a:ext cx="197866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6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3689" y="89583"/>
            <a:ext cx="393325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Bilanzierung Umlauf-vermögen / Vorräte</a:t>
            </a:r>
          </a:p>
          <a:p>
            <a:endParaRPr lang="de-DE" sz="1100" dirty="0">
              <a:latin typeface="+mj-lt"/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46944" y="89583"/>
            <a:ext cx="509705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Jahresabschlussarbeiten bei Umlaufvermögen/Vorräten (UV) durchführen können: Vorräte beschreiben können, Prinzipien erklären können, </a:t>
            </a:r>
            <a:r>
              <a:rPr lang="de-DE" sz="900" dirty="0" err="1" smtClean="0">
                <a:latin typeface="+mj-lt"/>
                <a:cs typeface="Chalkduster"/>
              </a:rPr>
              <a:t>Fifo</a:t>
            </a:r>
            <a:r>
              <a:rPr lang="de-DE" sz="900" dirty="0" smtClean="0">
                <a:latin typeface="+mj-lt"/>
                <a:cs typeface="Chalkduster"/>
              </a:rPr>
              <a:t> u. Identitätspreisverfahren unterscheiden können, Bewertung und Buchungen durchführen können; </a:t>
            </a:r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179" y="651636"/>
            <a:ext cx="73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1)Wo?</a:t>
            </a:r>
            <a:endParaRPr lang="de-DE" sz="1600" dirty="0">
              <a:latin typeface="+mj-lt"/>
              <a:cs typeface="Chalkduster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58779" y="669840"/>
            <a:ext cx="1925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2) Was sind Vorräte?</a:t>
            </a:r>
            <a:endParaRPr lang="de-DE" sz="1600" dirty="0">
              <a:latin typeface="+mj-lt"/>
              <a:cs typeface="Chalkduste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64496" y="623431"/>
            <a:ext cx="2468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3) Welche Prinzipien gelten</a:t>
            </a:r>
          </a:p>
          <a:p>
            <a:r>
              <a:rPr lang="de-DE" sz="1600" dirty="0">
                <a:latin typeface="+mj-lt"/>
                <a:cs typeface="Chalkduster"/>
              </a:rPr>
              <a:t>b</a:t>
            </a:r>
            <a:r>
              <a:rPr lang="de-DE" sz="1600" dirty="0" smtClean="0">
                <a:latin typeface="+mj-lt"/>
                <a:cs typeface="Chalkduster"/>
              </a:rPr>
              <a:t>ei der Bewertung?</a:t>
            </a:r>
            <a:endParaRPr lang="de-DE" sz="1600" dirty="0">
              <a:latin typeface="+mj-lt"/>
              <a:cs typeface="Chalkduster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79" y="796834"/>
            <a:ext cx="673943" cy="42121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02" y="1110621"/>
            <a:ext cx="1077719" cy="9319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71355" y="1013709"/>
            <a:ext cx="2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j-lt"/>
              </a:rPr>
              <a:t>A</a:t>
            </a:r>
            <a:endParaRPr lang="de-DE" sz="1200" dirty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643415" y="1013709"/>
            <a:ext cx="21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+mj-lt"/>
              </a:rPr>
              <a:t>P</a:t>
            </a:r>
            <a:endParaRPr lang="de-DE" sz="1200" dirty="0">
              <a:latin typeface="+mj-lt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2550192" y="1051746"/>
            <a:ext cx="439404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268625" y="1121517"/>
            <a:ext cx="30308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Vermögen, welches </a:t>
            </a:r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kurzfristig</a:t>
            </a:r>
            <a:r>
              <a:rPr lang="de-DE" sz="900" dirty="0" smtClean="0">
                <a:latin typeface="+mj-lt"/>
                <a:cs typeface="Chalkduster"/>
              </a:rPr>
              <a:t> dem Betrieb dient: Vorräte:</a:t>
            </a: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900" dirty="0">
                <a:latin typeface="+mj-lt"/>
                <a:cs typeface="Chalkduster"/>
              </a:rPr>
              <a:t>Roh-, Hilfs- und Betriebsstoffe,</a:t>
            </a: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900" dirty="0" smtClean="0">
                <a:latin typeface="+mj-lt"/>
                <a:cs typeface="Chalkduster"/>
              </a:rPr>
              <a:t>Waren </a:t>
            </a:r>
            <a:r>
              <a:rPr lang="de-AT" sz="900" dirty="0">
                <a:latin typeface="+mj-lt"/>
                <a:cs typeface="Chalkduster"/>
              </a:rPr>
              <a:t>(z.B. Lebensmittel</a:t>
            </a:r>
            <a:r>
              <a:rPr lang="de-AT" sz="900" dirty="0" smtClean="0">
                <a:latin typeface="+mj-lt"/>
                <a:cs typeface="Chalkduster"/>
              </a:rPr>
              <a:t>, ...)</a:t>
            </a:r>
            <a:endParaRPr lang="de-AT" sz="900" dirty="0">
              <a:latin typeface="+mj-lt"/>
              <a:cs typeface="Chalkduster"/>
            </a:endParaRP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900" dirty="0">
                <a:latin typeface="+mj-lt"/>
                <a:cs typeface="Chalkduster"/>
              </a:rPr>
              <a:t> </a:t>
            </a:r>
            <a:r>
              <a:rPr lang="de-AT" sz="900" dirty="0" smtClean="0">
                <a:latin typeface="+mj-lt"/>
                <a:cs typeface="Chalkduster"/>
              </a:rPr>
              <a:t>noch </a:t>
            </a:r>
            <a:r>
              <a:rPr lang="de-AT" sz="900" dirty="0">
                <a:latin typeface="+mj-lt"/>
                <a:cs typeface="Chalkduster"/>
              </a:rPr>
              <a:t>nicht abrechenbare</a:t>
            </a:r>
            <a:r>
              <a:rPr lang="de-AT" sz="900" b="1" dirty="0">
                <a:latin typeface="+mj-lt"/>
                <a:cs typeface="Chalkduster"/>
              </a:rPr>
              <a:t> </a:t>
            </a:r>
            <a:r>
              <a:rPr lang="de-AT" sz="900" dirty="0" smtClean="0">
                <a:latin typeface="+mj-lt"/>
                <a:cs typeface="Chalkduster"/>
              </a:rPr>
              <a:t>Leistungen</a:t>
            </a:r>
            <a:endParaRPr lang="de-AT" sz="900" dirty="0">
              <a:latin typeface="+mj-lt"/>
              <a:cs typeface="Chalkduster"/>
            </a:endParaRPr>
          </a:p>
          <a:p>
            <a:pPr>
              <a:buClr>
                <a:srgbClr val="FF9900"/>
              </a:buClr>
              <a:buSzPct val="120000"/>
              <a:buFont typeface="Arial" charset="0"/>
              <a:buChar char="●"/>
              <a:defRPr/>
            </a:pPr>
            <a:r>
              <a:rPr lang="de-AT" sz="900" dirty="0">
                <a:latin typeface="+mj-lt"/>
                <a:cs typeface="Chalkduster"/>
              </a:rPr>
              <a:t> </a:t>
            </a:r>
            <a:r>
              <a:rPr lang="de-AT" sz="900" dirty="0" smtClean="0">
                <a:latin typeface="+mj-lt"/>
                <a:cs typeface="Chalkduster"/>
              </a:rPr>
              <a:t>geleistete </a:t>
            </a:r>
            <a:r>
              <a:rPr lang="de-AT" sz="900" dirty="0">
                <a:latin typeface="+mj-lt"/>
                <a:cs typeface="Chalkduster"/>
              </a:rPr>
              <a:t>Anzahlungen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5364496" y="1196493"/>
            <a:ext cx="439598" cy="84521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04093" y="1123833"/>
            <a:ext cx="32022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Strenges Niederstwertprinzip,</a:t>
            </a:r>
          </a:p>
          <a:p>
            <a:r>
              <a:rPr lang="de-DE" sz="900" dirty="0" smtClean="0">
                <a:latin typeface="+mj-lt"/>
                <a:cs typeface="Chalkduster"/>
              </a:rPr>
              <a:t>(Unterprinzip des Vorsichtsprinzips) d.h. bei einer Wertminderung </a:t>
            </a:r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muss</a:t>
            </a:r>
            <a:r>
              <a:rPr lang="de-DE" sz="900" dirty="0" smtClean="0">
                <a:latin typeface="+mj-lt"/>
                <a:cs typeface="Chalkduster"/>
              </a:rPr>
              <a:t> der </a:t>
            </a:r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niedrigere</a:t>
            </a:r>
            <a:r>
              <a:rPr lang="de-DE" sz="900" dirty="0" smtClean="0">
                <a:latin typeface="+mj-lt"/>
                <a:cs typeface="Chalkduster"/>
              </a:rPr>
              <a:t> </a:t>
            </a:r>
            <a:r>
              <a:rPr lang="de-DE" sz="900" dirty="0" smtClean="0">
                <a:solidFill>
                  <a:srgbClr val="FF0000"/>
                </a:solidFill>
                <a:latin typeface="+mj-lt"/>
                <a:cs typeface="Chalkduster"/>
              </a:rPr>
              <a:t>Wert am Bilanzstichtag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 </a:t>
            </a:r>
            <a:r>
              <a:rPr lang="de-DE" sz="900" smtClean="0">
                <a:solidFill>
                  <a:srgbClr val="FF0000"/>
                </a:solidFill>
                <a:latin typeface="+mj-lt"/>
                <a:cs typeface="Chalkduster"/>
              </a:rPr>
              <a:t>angesetzt werden</a:t>
            </a:r>
            <a:r>
              <a:rPr lang="de-DE" sz="900" smtClean="0">
                <a:latin typeface="+mj-lt"/>
                <a:cs typeface="Chalkduster"/>
              </a:rPr>
              <a:t>, </a:t>
            </a:r>
            <a:r>
              <a:rPr lang="de-DE" sz="900" dirty="0" smtClean="0">
                <a:latin typeface="+mj-lt"/>
                <a:cs typeface="Chalkduster"/>
              </a:rPr>
              <a:t>auch bei höheren Werten am Bilanzstichtag (keine Aufwertung)</a:t>
            </a: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082565"/>
              </p:ext>
            </p:extLst>
          </p:nvPr>
        </p:nvGraphicFramePr>
        <p:xfrm>
          <a:off x="3238498" y="2976262"/>
          <a:ext cx="2238376" cy="677862"/>
        </p:xfrm>
        <a:graphic>
          <a:graphicData uri="http://schemas.openxmlformats.org/drawingml/2006/table">
            <a:tbl>
              <a:tblPr/>
              <a:tblGrid>
                <a:gridCol w="1119188"/>
                <a:gridCol w="1119188"/>
              </a:tblGrid>
              <a:tr h="225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HW Vorrat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</a:t>
                      </a:r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1.1. (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EBK)</a:t>
                      </a:r>
                    </a:p>
                  </a:txBody>
                  <a:tcPr marL="12698" marR="12698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5 HW Eins. (</a:t>
                      </a:r>
                      <a:r>
                        <a:rPr lang="de-DE" sz="1000" b="0" i="0" u="none" strike="noStrike" dirty="0" err="1" smtClean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Abb</a:t>
                      </a:r>
                      <a:r>
                        <a:rPr lang="de-DE" sz="1000" b="0" i="0" u="none" strike="noStrike" dirty="0" smtClean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 HW Eins (</a:t>
                      </a:r>
                      <a:r>
                        <a:rPr lang="de-DE" sz="1000" b="0" i="0" u="none" strike="noStrike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Aufb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698" marR="12698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EB 31.12. </a:t>
                      </a:r>
                      <a:r>
                        <a:rPr lang="de-DE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(SBK)</a:t>
                      </a:r>
                    </a:p>
                  </a:txBody>
                  <a:tcPr marL="12698" marR="12698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21697"/>
              </p:ext>
            </p:extLst>
          </p:nvPr>
        </p:nvGraphicFramePr>
        <p:xfrm>
          <a:off x="5595947" y="2976262"/>
          <a:ext cx="1849235" cy="769373"/>
        </p:xfrm>
        <a:graphic>
          <a:graphicData uri="http://schemas.openxmlformats.org/drawingml/2006/table">
            <a:tbl>
              <a:tblPr/>
              <a:tblGrid>
                <a:gridCol w="874907"/>
                <a:gridCol w="974328"/>
              </a:tblGrid>
              <a:tr h="225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HW Einsatz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Einkäufe</a:t>
                      </a:r>
                    </a:p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Einkäufe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 HW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Vorr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1000" b="0" i="0" u="none" strike="noStrike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Aufb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de-DE" sz="10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de-DE" sz="10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7 </a:t>
                      </a:r>
                      <a:r>
                        <a:rPr lang="de-DE" sz="1000" b="0" i="0" u="none" strike="noStrike" baseline="0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Schw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baseline="0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Abw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HW </a:t>
                      </a:r>
                      <a:r>
                        <a:rPr lang="de-DE" sz="1000" b="0" i="0" u="none" strike="noStrike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Vorr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1000" b="0" i="0" u="none" strike="noStrike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Abb</a:t>
                      </a:r>
                      <a:r>
                        <a:rPr lang="de-DE" sz="1000" b="0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de-DE" sz="10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de-DE" sz="1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Saldo </a:t>
                      </a:r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t-BR" sz="10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Verbrauch</a:t>
                      </a:r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78778"/>
              </p:ext>
            </p:extLst>
          </p:nvPr>
        </p:nvGraphicFramePr>
        <p:xfrm>
          <a:off x="3431754" y="2475762"/>
          <a:ext cx="5712246" cy="487680"/>
        </p:xfrm>
        <a:graphic>
          <a:graphicData uri="http://schemas.openxmlformats.org/drawingml/2006/table">
            <a:tbl>
              <a:tblPr/>
              <a:tblGrid>
                <a:gridCol w="501210"/>
                <a:gridCol w="2638548"/>
                <a:gridCol w="857496"/>
                <a:gridCol w="857496"/>
                <a:gridCol w="857496"/>
              </a:tblGrid>
              <a:tr h="11530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Ziele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1) Bilanz (1 Vorrat) richtiger Endbestand (zum </a:t>
                      </a:r>
                      <a:r>
                        <a:rPr lang="de-DE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niedr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. Preis) 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5301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2) 5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WES: tatsächliche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Verbrauch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301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3) 7 Abschreibungen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zu Vorräten: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Abwertung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und Schwund </a:t>
                      </a:r>
                      <a:endParaRPr lang="de-DE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22516"/>
              </p:ext>
            </p:extLst>
          </p:nvPr>
        </p:nvGraphicFramePr>
        <p:xfrm>
          <a:off x="7571502" y="2976262"/>
          <a:ext cx="1468569" cy="677862"/>
        </p:xfrm>
        <a:graphic>
          <a:graphicData uri="http://schemas.openxmlformats.org/drawingml/2006/table">
            <a:tbl>
              <a:tblPr/>
              <a:tblGrid>
                <a:gridCol w="694806"/>
                <a:gridCol w="773763"/>
              </a:tblGrid>
              <a:tr h="225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de-DE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Abschr. Vorräte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1000" b="0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Schw</a:t>
                      </a:r>
                      <a:r>
                        <a:rPr lang="de-DE" sz="10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000" b="0" i="0" u="none" strike="noStrike" baseline="0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Abw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954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4" marR="12704" marT="1266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Saldo (G+V)</a:t>
                      </a:r>
                    </a:p>
                  </a:txBody>
                  <a:tcPr marL="12704" marR="12704" marT="126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3238500" y="2411316"/>
            <a:ext cx="5905500" cy="1665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3702" y="3832905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6) Was ist wann zu tun?</a:t>
            </a:r>
            <a:endParaRPr lang="de-DE" dirty="0">
              <a:latin typeface="+mj-lt"/>
              <a:cs typeface="Chalkduster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" y="2769738"/>
            <a:ext cx="505124" cy="492125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9" y="3261863"/>
            <a:ext cx="469604" cy="505410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0" y="2129586"/>
            <a:ext cx="2007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5) Welche Verfahren?</a:t>
            </a:r>
            <a:endParaRPr lang="de-DE" sz="1600" dirty="0">
              <a:latin typeface="+mj-lt"/>
              <a:cs typeface="Chalkduster"/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541543"/>
              </p:ext>
            </p:extLst>
          </p:nvPr>
        </p:nvGraphicFramePr>
        <p:xfrm>
          <a:off x="623245" y="2555694"/>
          <a:ext cx="2461317" cy="1211579"/>
        </p:xfrm>
        <a:graphic>
          <a:graphicData uri="http://schemas.openxmlformats.org/drawingml/2006/table">
            <a:tbl>
              <a:tblPr/>
              <a:tblGrid>
                <a:gridCol w="1550502"/>
                <a:gridCol w="380526"/>
                <a:gridCol w="53028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Direkt</a:t>
                      </a:r>
                    </a:p>
                    <a:p>
                      <a:pPr algn="l" fontAlgn="b"/>
                      <a:endParaRPr lang="de-DE" sz="700" b="0" i="0" u="sng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Indirekt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76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Identitätspreis-verfahren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(Zusammensetzung von Abfassungen, Endbestand, Herkunft Schwund, </a:t>
                      </a:r>
                      <a:r>
                        <a:rPr lang="de-DE" sz="700" b="0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etc</a:t>
                      </a:r>
                      <a:r>
                        <a:rPr lang="de-DE" sz="7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bekannt)</a:t>
                      </a:r>
                      <a:endParaRPr lang="de-DE" sz="700" b="0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  <a:p>
                      <a:pPr algn="ctr" fontAlgn="b"/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Keine Abf. 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nur</a:t>
                      </a:r>
                      <a:r>
                        <a:rPr lang="de-DE" sz="700" b="0" i="0" u="none" strike="noStrike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Ident</a:t>
                      </a:r>
                      <a:endParaRPr lang="de-DE" sz="700" b="0" i="0" u="none" strike="noStrike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des EB</a:t>
                      </a: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96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sng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Fifo</a:t>
                      </a:r>
                      <a:r>
                        <a:rPr lang="de-DE" sz="700" b="0" i="0" u="sng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(First in </a:t>
                      </a:r>
                      <a:r>
                        <a:rPr lang="de-DE" sz="700" b="0" i="0" u="none" strike="noStrik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first</a:t>
                      </a:r>
                      <a:r>
                        <a:rPr lang="de-DE" sz="7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out</a:t>
                      </a:r>
                      <a:r>
                        <a:rPr lang="de-DE" sz="700" b="0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Nur Menge der Abfassungen bekannt</a:t>
                      </a:r>
                      <a:endParaRPr lang="de-DE" sz="7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Nur Menge EB</a:t>
                      </a:r>
                    </a:p>
                    <a:p>
                      <a:pPr algn="l" fontAlgn="b"/>
                      <a:r>
                        <a:rPr lang="de-DE" sz="7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bekannt</a:t>
                      </a:r>
                      <a:endParaRPr lang="de-DE" sz="7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Bild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888" y="2679639"/>
            <a:ext cx="413332" cy="283803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>
          <a:xfrm>
            <a:off x="371355" y="4445000"/>
            <a:ext cx="0" cy="219914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3238500" y="1992561"/>
            <a:ext cx="3749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Chalkduster"/>
              </a:rPr>
              <a:t>4) Welche Ziele gibt es bei der Bewertung?</a:t>
            </a:r>
            <a:endParaRPr lang="de-DE" sz="1600" dirty="0">
              <a:latin typeface="+mj-lt"/>
              <a:cs typeface="Chalkduster"/>
            </a:endParaRPr>
          </a:p>
        </p:txBody>
      </p:sp>
      <p:sp>
        <p:nvSpPr>
          <p:cNvPr id="46" name="Geschweifte Klammer rechts 45"/>
          <p:cNvSpPr/>
          <p:nvPr/>
        </p:nvSpPr>
        <p:spPr>
          <a:xfrm rot="5400000" flipV="1">
            <a:off x="1785171" y="2660515"/>
            <a:ext cx="154452" cy="2444333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807551"/>
              </p:ext>
            </p:extLst>
          </p:nvPr>
        </p:nvGraphicFramePr>
        <p:xfrm>
          <a:off x="763279" y="4267200"/>
          <a:ext cx="7801721" cy="1155407"/>
        </p:xfrm>
        <a:graphic>
          <a:graphicData uri="http://schemas.openxmlformats.org/drawingml/2006/table">
            <a:tbl>
              <a:tblPr/>
              <a:tblGrid>
                <a:gridCol w="2573901"/>
                <a:gridCol w="2613910"/>
                <a:gridCol w="2613910"/>
              </a:tblGrid>
              <a:tr h="167348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Schritte und Reihenfolge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Berechnung u. Besonderheiten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Buchung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</a:tr>
              <a:tr h="16734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Endbestand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(Bilanzansatz am 31.12.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l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Ident: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EB vom AB    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niedrigeren Wert = Bilanzansatz</a:t>
                      </a:r>
                    </a:p>
                    <a:p>
                      <a:pPr algn="l" fontAlgn="ctr"/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 EB vom 1. ZK.* niedrigeren Wert = Bilanzansatz</a:t>
                      </a:r>
                    </a:p>
                    <a:p>
                      <a:pPr algn="l" fontAlgn="ctr"/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3 EB gesamt                                        = Bilanzansatz ges.</a:t>
                      </a:r>
                    </a:p>
                    <a:p>
                      <a:pPr algn="l" fontAlgn="ctr"/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 EB </a:t>
                      </a:r>
                      <a:r>
                        <a:rPr lang="de-DE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vorletzer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Zukauf-* niedrig. Wert = Bilanzansatz</a:t>
                      </a:r>
                    </a:p>
                    <a:p>
                      <a:pPr algn="l" fontAlgn="ctr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 EB letzter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Zukau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niedrig. Wert      = Bilanzansatz</a:t>
                      </a:r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Fifo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EB Menge   gesamt                             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Bilanzansatz ges.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Ident: Zusammensetzung bekannt, </a:t>
                      </a:r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Fifo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: Letzte </a:t>
                      </a:r>
                      <a:endParaRPr lang="de-DE" sz="8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Bestandsveränderung=</a:t>
                      </a:r>
                      <a:r>
                        <a:rPr lang="de-D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EB-AB 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7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 + Lageraufbau (Vorrat im Soll);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+: 1 HW Vorrat / </a:t>
                      </a:r>
                      <a:r>
                        <a:rPr lang="de-DE" sz="800" b="0" i="0" u="none" strike="noStrike">
                          <a:solidFill>
                            <a:srgbClr val="558ED5"/>
                          </a:solidFill>
                          <a:effectLst/>
                          <a:latin typeface="Calibri"/>
                        </a:rPr>
                        <a:t>5 HW Einsatz </a:t>
                      </a: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(é</a:t>
                      </a:r>
                      <a:r>
                        <a:rPr lang="de-DE" sz="800" b="0" i="0" u="none" strike="noStrike">
                          <a:solidFill>
                            <a:srgbClr val="558ED5"/>
                          </a:solidFill>
                          <a:effectLst/>
                          <a:latin typeface="Calibri"/>
                        </a:rPr>
                        <a:t>) 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34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 - Lagerabbau (Vorrat im Haben)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-: </a:t>
                      </a:r>
                      <a:r>
                        <a:rPr lang="de-DE" sz="800" b="0" i="0" u="none" strike="noStrike" dirty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5HW Einsatz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1 HW Vorrat (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ê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798887"/>
              </p:ext>
            </p:extLst>
          </p:nvPr>
        </p:nvGraphicFramePr>
        <p:xfrm>
          <a:off x="763279" y="5472668"/>
          <a:ext cx="4913621" cy="190500"/>
        </p:xfrm>
        <a:graphic>
          <a:graphicData uri="http://schemas.openxmlformats.org/drawingml/2006/table">
            <a:tbl>
              <a:tblPr/>
              <a:tblGrid>
                <a:gridCol w="2590211"/>
                <a:gridCol w="232341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Berechnung der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Abwertung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Ist-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Endbestand aus 1)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Preisabwertung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848114"/>
              </p:ext>
            </p:extLst>
          </p:nvPr>
        </p:nvGraphicFramePr>
        <p:xfrm>
          <a:off x="763279" y="5721667"/>
          <a:ext cx="6475721" cy="850900"/>
        </p:xfrm>
        <a:graphic>
          <a:graphicData uri="http://schemas.openxmlformats.org/drawingml/2006/table">
            <a:tbl>
              <a:tblPr/>
              <a:tblGrid>
                <a:gridCol w="2589521"/>
                <a:gridCol w="38862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Berechnung des </a:t>
                      </a:r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Schwundes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Ident: Herkunft bekannt, </a:t>
                      </a:r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Fifo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: vom letzten</a:t>
                      </a:r>
                      <a:r>
                        <a:rPr lang="de-DE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Fehlmenge * jew. Einkaufspreis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(*Bei Indirekten Verfahren: keine Abfassungen bekannt </a:t>
                      </a:r>
                      <a:r>
                        <a:rPr lang="de-DE" sz="800" b="0" i="0" u="none" strike="noStrike" dirty="0" err="1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dh</a:t>
                      </a:r>
                      <a:r>
                        <a:rPr lang="de-DE" sz="8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 keinen Schwund...)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948A54"/>
                          </a:solidFill>
                          <a:effectLst/>
                          <a:latin typeface="Calibri"/>
                        </a:rPr>
                        <a:t>(WES = EB-AB-Abwertung))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15109"/>
              </p:ext>
            </p:extLst>
          </p:nvPr>
        </p:nvGraphicFramePr>
        <p:xfrm>
          <a:off x="763879" y="6618740"/>
          <a:ext cx="7251700" cy="190500"/>
        </p:xfrm>
        <a:graphic>
          <a:graphicData uri="http://schemas.openxmlformats.org/drawingml/2006/table">
            <a:tbl>
              <a:tblPr/>
              <a:tblGrid>
                <a:gridCol w="2451100"/>
                <a:gridCol w="2311400"/>
                <a:gridCol w="24892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Buchung (2+3)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Abwertung u. Schwund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solidFill>
                            <a:srgbClr val="E46C0A"/>
                          </a:solidFill>
                          <a:effectLst/>
                          <a:latin typeface="Calibri"/>
                        </a:rPr>
                        <a:t>7 Abschr. Vorräte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</a:t>
                      </a:r>
                      <a:r>
                        <a:rPr lang="de-DE" sz="800" b="0" i="0" u="none" strike="noStrike" dirty="0">
                          <a:solidFill>
                            <a:srgbClr val="558ED5"/>
                          </a:solidFill>
                          <a:effectLst/>
                          <a:latin typeface="Calibri"/>
                        </a:rPr>
                        <a:t>5 HW Einsatz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(=)</a:t>
                      </a:r>
                      <a:endParaRPr lang="de-DE" sz="800" b="0" i="0" u="none" strike="noStrike" dirty="0">
                        <a:solidFill>
                          <a:srgbClr val="E46C0A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Rechteck 39"/>
          <p:cNvSpPr/>
          <p:nvPr/>
        </p:nvSpPr>
        <p:spPr>
          <a:xfrm>
            <a:off x="139088" y="4176837"/>
            <a:ext cx="8522311" cy="2655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358220" y="3832908"/>
            <a:ext cx="5833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&lt; 4) Bilanzpolitik: durch Wahl des Bewertungsverfahrens kann Ergebnis von Bilanz &amp; G&amp;V beeinflusst werden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75492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  <p:bldP spid="15" grpId="0" animBg="1"/>
      <p:bldP spid="16" grpId="0"/>
      <p:bldP spid="31" grpId="0" animBg="1"/>
      <p:bldP spid="22" grpId="0"/>
      <p:bldP spid="30" grpId="0"/>
      <p:bldP spid="32" grpId="0"/>
      <p:bldP spid="32" grpId="1"/>
      <p:bldP spid="46" grpId="0" animBg="1"/>
      <p:bldP spid="40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1398</Words>
  <Application>Microsoft Macintosh PowerPoint</Application>
  <PresentationFormat>Bildschirmpräsentation (4:3)</PresentationFormat>
  <Paragraphs>306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Bilanzierung des Umlaufvermögens: Vorräte</vt:lpstr>
      <vt:lpstr>Vorräte</vt:lpstr>
      <vt:lpstr>Bewertungsprinzipien</vt:lpstr>
      <vt:lpstr>Ziele bei der Bewertung:  Richtige Werte auf richtigen Konten</vt:lpstr>
      <vt:lpstr>Bewertungsverfahren</vt:lpstr>
      <vt:lpstr>Durchführung </vt:lpstr>
      <vt:lpstr>Bewertung von Vorräten nach Identitätspreisverfahren</vt:lpstr>
      <vt:lpstr>Bewertung von Vorräten nach FIFO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51</cp:revision>
  <cp:lastPrinted>2015-09-25T07:11:14Z</cp:lastPrinted>
  <dcterms:created xsi:type="dcterms:W3CDTF">2015-09-21T19:41:13Z</dcterms:created>
  <dcterms:modified xsi:type="dcterms:W3CDTF">2020-01-06T10:42:13Z</dcterms:modified>
</cp:coreProperties>
</file>