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&gt; </a:t>
            </a:r>
            <a:r>
              <a:rPr lang="de-AT" sz="900" dirty="0" smtClean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5790" y="5594632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3) Insolvenz im Privatbereich</a:t>
            </a:r>
            <a:endParaRPr lang="de-DE" sz="12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-1" y="465860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92299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45225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72508"/>
              </p:ext>
            </p:extLst>
          </p:nvPr>
        </p:nvGraphicFramePr>
        <p:xfrm>
          <a:off x="2985859" y="1239787"/>
          <a:ext cx="1347743" cy="4290059"/>
        </p:xfrm>
        <a:graphic>
          <a:graphicData uri="http://schemas.openxmlformats.org/drawingml/2006/table">
            <a:tbl>
              <a:tblPr/>
              <a:tblGrid>
                <a:gridCol w="13477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Kurzvergleich der Verfahren</a:t>
            </a:r>
            <a:endParaRPr lang="de-DE" sz="1000" b="1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837" y="5878648"/>
            <a:ext cx="3493911" cy="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Bilanzierung UV/ Forderungen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31754" y="89583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Jahresabschlussarbeiten bei Umlaufvermögen/Forderungen (UV) durchführen können: Forderungen beschreiben können (einbringlich, zweifelhaft, uneinbringlich) relevante Prinzipien erklären können, Einzel-Bewertung und Pauschal-Bewertung und notwendige Buchungen durchführen können; 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1)Wo?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93483" y="761200"/>
            <a:ext cx="236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2) Was sind Forderungen?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90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</a:t>
            </a:r>
            <a:r>
              <a:rPr lang="de-DE" sz="1600" dirty="0" smtClean="0">
                <a:latin typeface="+mj-lt"/>
                <a:cs typeface="Chalkduster"/>
              </a:rPr>
              <a:t>ei der Bewertung?</a:t>
            </a:r>
            <a:endParaRPr lang="de-DE" sz="1600" dirty="0">
              <a:latin typeface="+mj-lt"/>
              <a:cs typeface="Chalkduster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A</a:t>
            </a:r>
            <a:endParaRPr lang="de-DE" sz="12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43415" y="1147352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P</a:t>
            </a:r>
            <a:endParaRPr lang="de-DE" sz="1200" dirty="0">
              <a:latin typeface="+mj-lt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185389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163023" y="1255160"/>
            <a:ext cx="3136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+mj-lt"/>
                <a:cs typeface="Chalkduster"/>
              </a:rPr>
              <a:t>Schulden, die jemand anderer bei mir gemacht hat weil er z.B.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Auf Ziel eingekauft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Ein Darlehen bei mir aufgenommen hat</a:t>
            </a:r>
            <a:endParaRPr lang="de-AT" sz="9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AT" sz="900" dirty="0" smtClean="0">
                <a:latin typeface="+mj-lt"/>
                <a:cs typeface="Chalkduster"/>
              </a:rPr>
              <a:t>Bzw. ich aus einem sonstigen Grund</a:t>
            </a: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eine Forderung habe</a:t>
            </a:r>
          </a:p>
          <a:p>
            <a:r>
              <a:rPr lang="de-AT" sz="900" dirty="0" smtClean="0">
                <a:latin typeface="+mj-lt"/>
                <a:cs typeface="Chalkduster"/>
              </a:rPr>
              <a:t>Forderungen gehören zum Umlaufvermögen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584295" y="1330136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41725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 smtClean="0">
                <a:latin typeface="+mj-lt"/>
                <a:cs typeface="Chalkduster"/>
              </a:rPr>
              <a:t>(Unterprinzip des Vorsichtsprinzips) d.h. bei einer Wertminderung muss der niedrigere Wert am Bilanzstichtag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smtClean="0">
                <a:latin typeface="+mj-lt"/>
                <a:cs typeface="Chalkduster"/>
              </a:rPr>
              <a:t>angesetzt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smtClean="0">
                <a:latin typeface="+mj-lt"/>
                <a:cs typeface="Chalkduster"/>
              </a:rPr>
              <a:t>werden. Wertminderungen treten bei Forderungen dann auf, wenn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mein Schuldner </a:t>
            </a:r>
            <a:r>
              <a:rPr lang="de-DE" sz="900" dirty="0" smtClean="0">
                <a:latin typeface="+mj-lt"/>
                <a:cs typeface="Chalkduster"/>
              </a:rPr>
              <a:t>in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Zahlungsschwierigkeiten</a:t>
            </a:r>
            <a:r>
              <a:rPr lang="de-DE" sz="900" dirty="0" smtClean="0">
                <a:latin typeface="+mj-lt"/>
                <a:cs typeface="Chalkduster"/>
              </a:rPr>
              <a:t> kommt. 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66986"/>
              </p:ext>
            </p:extLst>
          </p:nvPr>
        </p:nvGraphicFramePr>
        <p:xfrm>
          <a:off x="3633938" y="2840252"/>
          <a:ext cx="5406133" cy="612749"/>
        </p:xfrm>
        <a:graphic>
          <a:graphicData uri="http://schemas.openxmlformats.org/drawingml/2006/table">
            <a:tbl>
              <a:tblPr/>
              <a:tblGrid>
                <a:gridCol w="47923"/>
                <a:gridCol w="4546666"/>
                <a:gridCol w="811544"/>
              </a:tblGrid>
              <a:tr h="229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1) Uneinbringliche</a:t>
                      </a:r>
                      <a:r>
                        <a:rPr lang="de-DE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(ganz oder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tw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.) </a:t>
                      </a:r>
                      <a:r>
                        <a:rPr lang="de-DE" sz="1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&gt; Nettoforderung abschreiben, UST-korrigieren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2) Zweifelhafte</a:t>
                      </a:r>
                      <a:r>
                        <a:rPr lang="de-DE" sz="1000" b="0" i="0" u="none" strike="noStrike" baseline="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 Forderungen &gt; Nettoforderung wert-berichtigen, UST unverändert</a:t>
                      </a:r>
                      <a:endParaRPr lang="de-DE" sz="1000" b="0" i="0" u="none" strike="noStrike" dirty="0">
                        <a:solidFill>
                          <a:srgbClr val="FF66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3)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 Ei</a:t>
                      </a:r>
                      <a:r>
                        <a:rPr lang="de-DE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nbringliche Forderungen &gt; kein Handlungsbedarf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826391"/>
            <a:ext cx="5801571" cy="707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7391" y="3948498"/>
            <a:ext cx="8892680" cy="281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179" y="3579166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6) Was ist wann zu tun?</a:t>
            </a:r>
            <a:endParaRPr lang="de-DE" dirty="0">
              <a:latin typeface="+mj-lt"/>
              <a:cs typeface="Chalkduster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254790"/>
            <a:ext cx="2133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5) Welche Bewertungs-</a:t>
            </a:r>
          </a:p>
          <a:p>
            <a:r>
              <a:rPr lang="de-DE" sz="1600" dirty="0" smtClean="0">
                <a:latin typeface="+mj-lt"/>
                <a:cs typeface="Chalkduster"/>
              </a:rPr>
              <a:t>Möglichkeiten gibt es?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38500" y="2265728"/>
            <a:ext cx="4106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4) Welche Kategorien von Forderungen gibt es, </a:t>
            </a:r>
          </a:p>
          <a:p>
            <a:r>
              <a:rPr lang="de-DE" sz="1600" dirty="0">
                <a:latin typeface="+mj-lt"/>
                <a:cs typeface="Chalkduster"/>
              </a:rPr>
              <a:t> </a:t>
            </a:r>
            <a:r>
              <a:rPr lang="de-DE" sz="1600" dirty="0" smtClean="0">
                <a:latin typeface="+mj-lt"/>
                <a:cs typeface="Chalkduster"/>
              </a:rPr>
              <a:t>   und was lässt sich daraus schließen?</a:t>
            </a:r>
            <a:endParaRPr lang="de-DE" sz="1600" dirty="0">
              <a:latin typeface="+mj-lt"/>
              <a:cs typeface="Chalkduster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3867"/>
              </p:ext>
            </p:extLst>
          </p:nvPr>
        </p:nvGraphicFramePr>
        <p:xfrm>
          <a:off x="373485" y="2840253"/>
          <a:ext cx="2696673" cy="706288"/>
        </p:xfrm>
        <a:graphic>
          <a:graphicData uri="http://schemas.openxmlformats.org/drawingml/2006/table">
            <a:tbl>
              <a:tblPr/>
              <a:tblGrid>
                <a:gridCol w="1420663"/>
                <a:gridCol w="1276010"/>
              </a:tblGrid>
              <a:tr h="19320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wann: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9619"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Einzelbewertung</a:t>
                      </a:r>
                    </a:p>
                    <a:p>
                      <a:pPr marL="228600" indent="-228600" algn="l" fontAlgn="b">
                        <a:buAutoNum type="arabicParenR"/>
                      </a:pP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größere Forderungen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Pauschal-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</a:t>
                      </a:r>
                    </a:p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viele kleine Beträge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46" y="2839566"/>
            <a:ext cx="282911" cy="6731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91" y="2882318"/>
            <a:ext cx="181732" cy="37876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9" y="3240418"/>
            <a:ext cx="297935" cy="338748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99264"/>
              </p:ext>
            </p:extLst>
          </p:nvPr>
        </p:nvGraphicFramePr>
        <p:xfrm>
          <a:off x="139806" y="3948498"/>
          <a:ext cx="8229599" cy="357058"/>
        </p:xfrm>
        <a:graphic>
          <a:graphicData uri="http://schemas.openxmlformats.org/drawingml/2006/table">
            <a:tbl>
              <a:tblPr/>
              <a:tblGrid>
                <a:gridCol w="2611544"/>
                <a:gridCol w="1368778"/>
                <a:gridCol w="1707444"/>
                <a:gridCol w="2541833"/>
              </a:tblGrid>
              <a:tr h="35705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 Reihenfolge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u. Besonderheiten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9074"/>
              </p:ext>
            </p:extLst>
          </p:nvPr>
        </p:nvGraphicFramePr>
        <p:xfrm>
          <a:off x="160550" y="4314611"/>
          <a:ext cx="8229599" cy="485454"/>
        </p:xfrm>
        <a:graphic>
          <a:graphicData uri="http://schemas.openxmlformats.org/drawingml/2006/table">
            <a:tbl>
              <a:tblPr/>
              <a:tblGrid>
                <a:gridCol w="2464117"/>
                <a:gridCol w="1574800"/>
                <a:gridCol w="1599883"/>
                <a:gridCol w="2590799"/>
              </a:tblGrid>
              <a:tr h="4854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Abschreibung &gt; </a:t>
                      </a: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uneinbringlicher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Teil  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</a:t>
                      </a: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oder ganz)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Erst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hier darf UST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korregiert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werden (UST Verbindlichkeit wird im Soll ausgebucht).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800" b="0" i="0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Absch</a:t>
                      </a:r>
                      <a:r>
                        <a:rPr lang="de-DE" sz="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auf Ford </a:t>
                      </a:r>
                      <a:r>
                        <a:rPr lang="de-DE" sz="8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z.B. 10</a:t>
                      </a:r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 20010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7274"/>
              </p:ext>
            </p:extLst>
          </p:nvPr>
        </p:nvGraphicFramePr>
        <p:xfrm>
          <a:off x="160551" y="4898158"/>
          <a:ext cx="8229600" cy="1078358"/>
        </p:xfrm>
        <a:graphic>
          <a:graphicData uri="http://schemas.openxmlformats.org/drawingml/2006/table">
            <a:tbl>
              <a:tblPr/>
              <a:tblGrid>
                <a:gridCol w="2481049"/>
                <a:gridCol w="1574800"/>
                <a:gridCol w="1582950"/>
                <a:gridCol w="2590801"/>
              </a:tblGrid>
              <a:tr h="636113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Einzel-Wert-Berichtigung)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EWB am 31.12. 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alle Situationen den                                     1) Nettobetrag ermitteln,                                  2) alle zweifelhaften Teile der</a:t>
                      </a:r>
                      <a:r>
                        <a:rPr lang="de-DE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Forderungen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ermitteln und addieren </a:t>
                      </a:r>
                    </a:p>
                    <a:p>
                      <a:pPr algn="l" fontAlgn="b"/>
                      <a:r>
                        <a:rPr lang="de-DE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</a:t>
                      </a:r>
                      <a:r>
                        <a:rPr lang="de-DE" sz="7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Endbestand 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Wertberichtigung (WB).               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3) Ermittlung der Veränderung der WB: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EB-AB </a:t>
                      </a:r>
                      <a:r>
                        <a:rPr lang="de-DE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(lt. Saldenliste)</a:t>
                      </a:r>
                      <a:endParaRPr lang="de-DE" sz="7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EWB (trotz Kontenklasse 2) ist ein passives Bestandskonto (Wertberichtigung zu einem aktiven Konto)</a:t>
                      </a:r>
                    </a:p>
                    <a:p>
                      <a:pPr algn="l" fontAlgn="b"/>
                      <a:endParaRPr lang="de-DE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&gt; AB (es wird mehr) dann wird  die „2 EWB“ im Haben gebucht</a:t>
                      </a:r>
                    </a:p>
                    <a:p>
                      <a:pPr algn="l" fontAlgn="b"/>
                      <a:endParaRPr lang="de-DE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&lt; AB (es wird weniger) dann wird die „2 EWB“ im Soll gebucht.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Zuweisung zu 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/2 EWB zu Ford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EWB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</a:t>
                      </a:r>
                      <a:r>
                        <a:rPr lang="de-DE" sz="800" b="0" i="0" u="none" strike="noStrike" dirty="0" smtClean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Aufl.</a:t>
                      </a:r>
                      <a:r>
                        <a:rPr lang="de-DE" sz="800" b="0" i="0" u="none" strike="noStrike" baseline="0" dirty="0" smtClean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53596"/>
              </p:ext>
            </p:extLst>
          </p:nvPr>
        </p:nvGraphicFramePr>
        <p:xfrm>
          <a:off x="160552" y="5967929"/>
          <a:ext cx="8229599" cy="543951"/>
        </p:xfrm>
        <a:graphic>
          <a:graphicData uri="http://schemas.openxmlformats.org/drawingml/2006/table">
            <a:tbl>
              <a:tblPr/>
              <a:tblGrid>
                <a:gridCol w="2481048"/>
                <a:gridCol w="1574800"/>
                <a:gridCol w="1580236"/>
                <a:gridCol w="2593515"/>
              </a:tblGrid>
              <a:tr h="134780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Pauschal-Wert-Berichtigung)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des Standes der PWB am 31.12. des Abschlussjahres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erforderlich: für alle weiteren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algn="ctr" fontAlgn="b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PWB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PWB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zFord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PWB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4 Erträge aus </a:t>
                      </a:r>
                      <a:r>
                        <a:rPr lang="de-DE" sz="800" b="0" i="0" u="none" strike="noStrike" dirty="0" smtClean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Aufl.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48111"/>
              </p:ext>
            </p:extLst>
          </p:nvPr>
        </p:nvGraphicFramePr>
        <p:xfrm>
          <a:off x="160550" y="6580025"/>
          <a:ext cx="8229600" cy="179198"/>
        </p:xfrm>
        <a:graphic>
          <a:graphicData uri="http://schemas.openxmlformats.org/drawingml/2006/table">
            <a:tbl>
              <a:tblPr/>
              <a:tblGrid>
                <a:gridCol w="2481050"/>
                <a:gridCol w="1557867"/>
                <a:gridCol w="1599883"/>
                <a:gridCol w="2590800"/>
              </a:tblGrid>
              <a:tr h="1629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de-D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halkduster"/>
                        </a:rPr>
                        <a:t>einbringlich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Gerade Verbindung 18"/>
          <p:cNvCxnSpPr/>
          <p:nvPr/>
        </p:nvCxnSpPr>
        <p:spPr>
          <a:xfrm>
            <a:off x="8491409" y="5094065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491409" y="5178732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771072" y="5305732"/>
            <a:ext cx="281370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smtClean="0">
                <a:latin typeface="+mj-lt"/>
              </a:rPr>
              <a:t>WB</a:t>
            </a:r>
            <a:endParaRPr lang="de-DE" sz="500" dirty="0">
              <a:latin typeface="+mj-lt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463187" y="5713496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8463187" y="5798163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742850" y="5925163"/>
            <a:ext cx="283961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smtClean="0">
                <a:latin typeface="+mj-lt"/>
              </a:rPr>
              <a:t>WB</a:t>
            </a:r>
            <a:endParaRPr lang="de-DE" sz="500" dirty="0"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 flipV="1">
            <a:off x="8755221" y="5925163"/>
            <a:ext cx="27159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1" grpId="0" animBg="1"/>
      <p:bldP spid="22" grpId="0"/>
      <p:bldP spid="30" grpId="0"/>
      <p:bldP spid="32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20-02-13 um 18.1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4584700" cy="1028700"/>
          </a:xfrm>
          <a:prstGeom prst="rect">
            <a:avLst/>
          </a:prstGeom>
        </p:spPr>
      </p:pic>
      <p:pic>
        <p:nvPicPr>
          <p:cNvPr id="5" name="Bild 4" descr="Bildschirmfoto 2020-02-13 um 18.1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894666"/>
            <a:ext cx="4521200" cy="1930400"/>
          </a:xfrm>
          <a:prstGeom prst="rect">
            <a:avLst/>
          </a:prstGeom>
        </p:spPr>
      </p:pic>
      <p:pic>
        <p:nvPicPr>
          <p:cNvPr id="6" name="Bild 5" descr="Bildschirmfoto 2020-02-13 um 18.1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484"/>
            <a:ext cx="4610100" cy="2171700"/>
          </a:xfrm>
          <a:prstGeom prst="rect">
            <a:avLst/>
          </a:prstGeom>
        </p:spPr>
      </p:pic>
      <p:pic>
        <p:nvPicPr>
          <p:cNvPr id="8" name="Bild 7" descr="Bildschirmfoto 2020-02-13 um 18.29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5" y="332317"/>
            <a:ext cx="6238270" cy="842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 8" descr="Bildschirmfoto 2020-02-13 um 18.29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5" y="1603111"/>
            <a:ext cx="6038902" cy="2139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 9" descr="Bildschirmfoto 2020-02-13 um 18.29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178300"/>
            <a:ext cx="76835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608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20-02-13 um 18.1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58"/>
            <a:ext cx="8904448" cy="2082800"/>
          </a:xfrm>
          <a:prstGeom prst="rect">
            <a:avLst/>
          </a:prstGeom>
        </p:spPr>
      </p:pic>
      <p:pic>
        <p:nvPicPr>
          <p:cNvPr id="3" name="Bild 2" descr="Bildschirmfoto 2020-02-13 um 18.1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" y="2747434"/>
            <a:ext cx="8562246" cy="11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20-02-13 um 18.18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0"/>
            <a:ext cx="5537200" cy="1320800"/>
          </a:xfrm>
          <a:prstGeom prst="rect">
            <a:avLst/>
          </a:prstGeom>
        </p:spPr>
      </p:pic>
      <p:pic>
        <p:nvPicPr>
          <p:cNvPr id="4" name="Bild 3" descr="Bildschirmfoto 2020-02-13 um 18.23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" y="2942170"/>
            <a:ext cx="5901265" cy="1791882"/>
          </a:xfrm>
          <a:prstGeom prst="rect">
            <a:avLst/>
          </a:prstGeom>
        </p:spPr>
      </p:pic>
      <p:pic>
        <p:nvPicPr>
          <p:cNvPr id="9" name="Bild 8" descr="Bildschirmfoto 2020-02-13 um 18.26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67" y="1468696"/>
            <a:ext cx="3562429" cy="1354941"/>
          </a:xfrm>
          <a:prstGeom prst="rect">
            <a:avLst/>
          </a:prstGeom>
        </p:spPr>
      </p:pic>
      <p:pic>
        <p:nvPicPr>
          <p:cNvPr id="10" name="Bild 9" descr="Bildschirmfoto 2020-02-13 um 18.26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5918200" cy="1054100"/>
          </a:xfrm>
          <a:prstGeom prst="rect">
            <a:avLst/>
          </a:prstGeom>
        </p:spPr>
      </p:pic>
      <p:pic>
        <p:nvPicPr>
          <p:cNvPr id="11" name="Bild 10" descr="Bildschirmfoto 2020-02-13 um 18.25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29" y="4638801"/>
            <a:ext cx="3096214" cy="1287865"/>
          </a:xfrm>
          <a:prstGeom prst="rect">
            <a:avLst/>
          </a:prstGeom>
        </p:spPr>
      </p:pic>
      <p:pic>
        <p:nvPicPr>
          <p:cNvPr id="12" name="Bild 11" descr="Bildschirmfoto 2020-02-13 um 18.25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150"/>
            <a:ext cx="6261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20-02-13 um 18.2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3133"/>
            <a:ext cx="7429500" cy="4927600"/>
          </a:xfrm>
          <a:prstGeom prst="rect">
            <a:avLst/>
          </a:prstGeom>
        </p:spPr>
      </p:pic>
      <p:pic>
        <p:nvPicPr>
          <p:cNvPr id="6" name="Bild 5" descr="Bildschirmfoto 2020-02-13 um 18.3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5183713"/>
            <a:ext cx="7670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20-02-13 um 18.3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16" y="467783"/>
            <a:ext cx="7073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147741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115"/>
            <a:ext cx="9144000" cy="126261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0731"/>
            <a:ext cx="9144000" cy="123457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4367"/>
            <a:ext cx="9144000" cy="2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Macintosh PowerPoint</Application>
  <PresentationFormat>Bildschirmpräsentation (4:3)</PresentationFormat>
  <Paragraphs>133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55</cp:revision>
  <cp:lastPrinted>2015-09-23T13:38:39Z</cp:lastPrinted>
  <dcterms:created xsi:type="dcterms:W3CDTF">2015-09-21T19:41:13Z</dcterms:created>
  <dcterms:modified xsi:type="dcterms:W3CDTF">2020-02-13T22:06:17Z</dcterms:modified>
</cp:coreProperties>
</file>