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64" autoAdjust="0"/>
  </p:normalViewPr>
  <p:slideViewPr>
    <p:cSldViewPr snapToGrid="0" snapToObjects="1">
      <p:cViewPr>
        <p:scale>
          <a:sx n="100" d="100"/>
          <a:sy n="100" d="100"/>
        </p:scale>
        <p:origin x="-616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07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1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11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35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13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3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73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6315-C064-E948-8149-8EB0377B134C}" type="datetimeFigureOut">
              <a:rPr lang="de-DE" smtClean="0"/>
              <a:t>23.02.20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399" y="0"/>
            <a:ext cx="34108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Börse, Finanzmärkte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9706" y="0"/>
            <a:ext cx="5714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Funktionieren von Börse, Finanzmarkt (Kapitalmarkt) erklären, Überblick über Anlagemöglichkeiten geben können, kritisch reflektieren können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3082385" y="311359"/>
            <a:ext cx="256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1000" b="1" dirty="0" smtClean="0">
                <a:latin typeface="+mj-lt"/>
                <a:cs typeface="Chalkduster"/>
              </a:rPr>
              <a:t>Börse, Finanzmärkte</a:t>
            </a:r>
            <a:endParaRPr lang="de-DE" sz="1000" b="1" dirty="0">
              <a:latin typeface="+mj-lt"/>
              <a:cs typeface="Chalkduster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5706533" y="333895"/>
            <a:ext cx="1874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+mj-lt"/>
                <a:cs typeface="Chalkduster"/>
              </a:rPr>
              <a:t>3) Kapital-Angebot</a:t>
            </a:r>
            <a:endParaRPr lang="de-DE" sz="1000" b="1" dirty="0">
              <a:latin typeface="+mj-lt"/>
              <a:cs typeface="Chalkduster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-25400" y="321195"/>
            <a:ext cx="1326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2</a:t>
            </a:r>
            <a:r>
              <a:rPr lang="de-DE" sz="1000" b="1" dirty="0" smtClean="0">
                <a:latin typeface="+mj-lt"/>
                <a:cs typeface="Chalkduster"/>
              </a:rPr>
              <a:t>) Kapital-Nachfrager</a:t>
            </a:r>
            <a:endParaRPr lang="de-DE" sz="1000" b="1" dirty="0">
              <a:latin typeface="+mj-lt"/>
              <a:cs typeface="Chalkduster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16" y="996504"/>
            <a:ext cx="559624" cy="530587"/>
          </a:xfrm>
          <a:prstGeom prst="rect">
            <a:avLst/>
          </a:prstGeom>
        </p:spPr>
      </p:pic>
      <p:sp>
        <p:nvSpPr>
          <p:cNvPr id="75" name="Textfeld 74"/>
          <p:cNvSpPr txBox="1"/>
          <p:nvPr/>
        </p:nvSpPr>
        <p:spPr>
          <a:xfrm>
            <a:off x="29503" y="560094"/>
            <a:ext cx="2791699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Öffentliche Hand</a:t>
            </a:r>
            <a:r>
              <a:rPr lang="de-DE" sz="800" dirty="0" smtClean="0"/>
              <a:t>: z.B. Schuldverschreibungen (Bundesanleihe)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5693833" y="528344"/>
            <a:ext cx="343797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 smtClean="0"/>
              <a:t>Investor: </a:t>
            </a:r>
            <a:r>
              <a:rPr lang="de-DE" sz="800" b="1" dirty="0" smtClean="0"/>
              <a:t>Institutionelle</a:t>
            </a:r>
            <a:r>
              <a:rPr lang="de-DE" sz="800" dirty="0" smtClean="0"/>
              <a:t> (z.B. Pensionsfonds) oder </a:t>
            </a:r>
            <a:r>
              <a:rPr lang="de-DE" sz="800" b="1" dirty="0" smtClean="0"/>
              <a:t>private Anleger </a:t>
            </a:r>
            <a:r>
              <a:rPr lang="de-DE" sz="800" dirty="0" smtClean="0"/>
              <a:t>Geldvermögen in AT (</a:t>
            </a:r>
            <a:r>
              <a:rPr lang="de-DE" sz="800" dirty="0" smtClean="0"/>
              <a:t>2017) </a:t>
            </a:r>
            <a:r>
              <a:rPr lang="de-DE" sz="800" dirty="0" smtClean="0"/>
              <a:t>638 Mrd. </a:t>
            </a:r>
            <a:r>
              <a:rPr lang="de-DE" sz="800" dirty="0" smtClean="0"/>
              <a:t>€, Österreicher (sehr vorsichtige Sparer)</a:t>
            </a:r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 smtClean="0"/>
          </a:p>
          <a:p>
            <a:endParaRPr lang="de-DE" sz="800" dirty="0"/>
          </a:p>
        </p:txBody>
      </p:sp>
      <p:sp>
        <p:nvSpPr>
          <p:cNvPr id="83" name="Textfeld 82"/>
          <p:cNvSpPr txBox="1"/>
          <p:nvPr/>
        </p:nvSpPr>
        <p:spPr>
          <a:xfrm>
            <a:off x="2886775" y="588585"/>
            <a:ext cx="2764723" cy="3046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Börsen </a:t>
            </a:r>
            <a:r>
              <a:rPr lang="de-DE" sz="800" dirty="0" smtClean="0"/>
              <a:t>sind </a:t>
            </a:r>
            <a:r>
              <a:rPr lang="de-DE" sz="800" b="1" dirty="0" smtClean="0"/>
              <a:t>Marktplätze</a:t>
            </a:r>
            <a:r>
              <a:rPr lang="de-DE" sz="800" dirty="0" smtClean="0"/>
              <a:t> auf denen zwischen </a:t>
            </a:r>
            <a:r>
              <a:rPr lang="de-DE" sz="800" b="1" dirty="0" smtClean="0"/>
              <a:t>Kapitalnachfragern und Kapitalanbietern </a:t>
            </a:r>
            <a:r>
              <a:rPr lang="de-DE" sz="800" dirty="0" smtClean="0"/>
              <a:t>vermittelt wird:</a:t>
            </a:r>
          </a:p>
          <a:p>
            <a:r>
              <a:rPr lang="de-DE" sz="800" dirty="0" smtClean="0"/>
              <a:t>Börsen dienen zur Kapital</a:t>
            </a:r>
            <a:r>
              <a:rPr lang="de-DE" sz="800" dirty="0"/>
              <a:t>a</a:t>
            </a:r>
            <a:r>
              <a:rPr lang="de-DE" sz="800" dirty="0" smtClean="0"/>
              <a:t>ufnahme und zum </a:t>
            </a:r>
          </a:p>
          <a:p>
            <a:r>
              <a:rPr lang="de-DE" sz="800" dirty="0" smtClean="0"/>
              <a:t>Handel mit Werten.</a:t>
            </a:r>
          </a:p>
          <a:p>
            <a:endParaRPr lang="de-DE" sz="800" dirty="0" smtClean="0"/>
          </a:p>
          <a:p>
            <a:r>
              <a:rPr lang="de-DE" sz="800" b="1" dirty="0" smtClean="0"/>
              <a:t>Vermittler:</a:t>
            </a:r>
            <a:r>
              <a:rPr lang="de-DE" sz="800" dirty="0" smtClean="0"/>
              <a:t> Investmentbanken, </a:t>
            </a:r>
          </a:p>
          <a:p>
            <a:r>
              <a:rPr lang="de-DE" sz="800" dirty="0" smtClean="0"/>
              <a:t>Banken oder </a:t>
            </a:r>
            <a:r>
              <a:rPr lang="de-DE" sz="800" dirty="0" smtClean="0"/>
              <a:t>Vermögensberater</a:t>
            </a:r>
          </a:p>
          <a:p>
            <a:endParaRPr lang="de-DE" sz="800" dirty="0" smtClean="0"/>
          </a:p>
          <a:p>
            <a:r>
              <a:rPr lang="de-DE" sz="800" b="1" dirty="0" smtClean="0"/>
              <a:t>Kursermittlung</a:t>
            </a:r>
            <a:r>
              <a:rPr lang="de-DE" sz="800" dirty="0" smtClean="0"/>
              <a:t>: Verkauf- und Kaufaufträge </a:t>
            </a:r>
            <a:r>
              <a:rPr lang="de-DE" sz="800" b="1" dirty="0" smtClean="0"/>
              <a:t>(Orderbuch)</a:t>
            </a:r>
          </a:p>
          <a:p>
            <a:r>
              <a:rPr lang="de-DE" sz="800" b="1" dirty="0" smtClean="0"/>
              <a:t>Kursentwicklung</a:t>
            </a:r>
            <a:r>
              <a:rPr lang="de-DE" sz="800" dirty="0" smtClean="0"/>
              <a:t>: </a:t>
            </a:r>
            <a:endParaRPr lang="de-DE" sz="800" dirty="0" smtClean="0"/>
          </a:p>
          <a:p>
            <a:r>
              <a:rPr lang="de-DE" sz="800" b="1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de-DE" sz="800" b="1" dirty="0" smtClean="0"/>
              <a:t>Bullenmarkt </a:t>
            </a:r>
            <a:r>
              <a:rPr lang="de-DE" sz="800" b="1" dirty="0" smtClean="0">
                <a:sym typeface="Wingdings"/>
              </a:rPr>
              <a:t>, </a:t>
            </a:r>
            <a:r>
              <a:rPr lang="de-DE" sz="800" b="1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de-DE" sz="800" b="1" dirty="0" smtClean="0">
                <a:sym typeface="Wingdings"/>
              </a:rPr>
              <a:t> </a:t>
            </a:r>
            <a:r>
              <a:rPr lang="de-DE" sz="800" b="1" dirty="0" smtClean="0">
                <a:sym typeface="Wingdings"/>
              </a:rPr>
              <a:t>Bärenmarkt</a:t>
            </a:r>
            <a:r>
              <a:rPr lang="de-DE" sz="800" dirty="0" smtClean="0">
                <a:sym typeface="Wingdings"/>
              </a:rPr>
              <a:t>: </a:t>
            </a:r>
          </a:p>
          <a:p>
            <a:r>
              <a:rPr lang="de-DE" sz="800" dirty="0" smtClean="0">
                <a:sym typeface="Wingdings"/>
              </a:rPr>
              <a:t>Aktien</a:t>
            </a:r>
            <a:r>
              <a:rPr lang="de-DE" sz="800" dirty="0">
                <a:sym typeface="Wingdings"/>
              </a:rPr>
              <a:t>k</a:t>
            </a:r>
            <a:r>
              <a:rPr lang="de-DE" sz="800" dirty="0" smtClean="0">
                <a:sym typeface="Wingdings"/>
              </a:rPr>
              <a:t>urs abhängig</a:t>
            </a:r>
            <a:r>
              <a:rPr lang="de-DE" sz="800" b="1" dirty="0" smtClean="0">
                <a:sym typeface="Wingdings"/>
              </a:rPr>
              <a:t> </a:t>
            </a:r>
            <a:r>
              <a:rPr lang="de-DE" sz="800" dirty="0" smtClean="0">
                <a:sym typeface="Wingdings"/>
              </a:rPr>
              <a:t>von</a:t>
            </a:r>
            <a:r>
              <a:rPr lang="de-DE" sz="800" b="1" dirty="0" smtClean="0"/>
              <a:t> </a:t>
            </a:r>
            <a:r>
              <a:rPr lang="de-DE" sz="800" dirty="0" smtClean="0"/>
              <a:t>Angebot, Nachfrage, Konjunktur, U-</a:t>
            </a:r>
            <a:r>
              <a:rPr lang="de-DE" sz="800" dirty="0" smtClean="0"/>
              <a:t>Kennzahlen, Potential, Strategie</a:t>
            </a:r>
            <a:endParaRPr lang="de-DE" sz="800" b="1" dirty="0" smtClean="0"/>
          </a:p>
          <a:p>
            <a:endParaRPr lang="de-DE" sz="800" b="1" dirty="0" smtClean="0"/>
          </a:p>
          <a:p>
            <a:r>
              <a:rPr lang="de-DE" sz="800" b="1" dirty="0" smtClean="0"/>
              <a:t>Börsenarten</a:t>
            </a:r>
            <a:r>
              <a:rPr lang="de-DE" sz="800" dirty="0" smtClean="0"/>
              <a:t>: </a:t>
            </a:r>
            <a:endParaRPr lang="de-DE" sz="800" dirty="0" smtClean="0"/>
          </a:p>
          <a:p>
            <a:r>
              <a:rPr lang="de-DE" sz="800" dirty="0" smtClean="0"/>
              <a:t>Wertpapier</a:t>
            </a:r>
            <a:r>
              <a:rPr lang="de-DE" sz="800" dirty="0" smtClean="0"/>
              <a:t>-/Waren-, Kassa- (kurze Zeit)/Termin- (später), Präsenz-/Computerbörsen </a:t>
            </a:r>
          </a:p>
          <a:p>
            <a:endParaRPr lang="de-DE" sz="800" dirty="0" smtClean="0"/>
          </a:p>
          <a:p>
            <a:r>
              <a:rPr lang="de-DE" sz="800" b="1" dirty="0" smtClean="0"/>
              <a:t>Geschichte</a:t>
            </a:r>
          </a:p>
          <a:p>
            <a:r>
              <a:rPr lang="de-DE" sz="800" dirty="0" smtClean="0"/>
              <a:t>Börsen </a:t>
            </a:r>
            <a:r>
              <a:rPr lang="de-DE" sz="800" dirty="0" smtClean="0"/>
              <a:t>gibt es seit 15. </a:t>
            </a:r>
            <a:r>
              <a:rPr lang="de-DE" sz="800" dirty="0" err="1" smtClean="0"/>
              <a:t>Jh</a:t>
            </a:r>
            <a:r>
              <a:rPr lang="de-DE" sz="800" dirty="0" smtClean="0"/>
              <a:t> (Brügge </a:t>
            </a:r>
            <a:r>
              <a:rPr lang="de-DE" sz="800" dirty="0" err="1" smtClean="0"/>
              <a:t>Bankier:“Van</a:t>
            </a:r>
            <a:r>
              <a:rPr lang="de-DE" sz="800" dirty="0" smtClean="0"/>
              <a:t> der </a:t>
            </a:r>
            <a:r>
              <a:rPr lang="de-DE" sz="800" dirty="0"/>
              <a:t>B</a:t>
            </a:r>
            <a:r>
              <a:rPr lang="de-DE" sz="800" dirty="0" smtClean="0"/>
              <a:t>urse“). Seit damals gab es auch </a:t>
            </a:r>
          </a:p>
          <a:p>
            <a:endParaRPr lang="de-DE" sz="800" b="1" dirty="0" smtClean="0"/>
          </a:p>
          <a:p>
            <a:r>
              <a:rPr lang="de-DE" sz="800" b="1" dirty="0" smtClean="0"/>
              <a:t>Finanzkrisen</a:t>
            </a:r>
            <a:r>
              <a:rPr lang="de-DE" sz="800" dirty="0" smtClean="0"/>
              <a:t> </a:t>
            </a:r>
            <a:r>
              <a:rPr lang="de-DE" sz="800" dirty="0" smtClean="0"/>
              <a:t>(verursacht oder verstärkt durch </a:t>
            </a:r>
            <a:r>
              <a:rPr lang="de-DE" sz="800" b="1" dirty="0" smtClean="0"/>
              <a:t>Spekulation: </a:t>
            </a:r>
            <a:r>
              <a:rPr lang="de-DE" sz="800" dirty="0" smtClean="0"/>
              <a:t>z.B.  Amsterdam 1637,NY 1929, </a:t>
            </a:r>
            <a:r>
              <a:rPr lang="de-DE" sz="800" dirty="0" smtClean="0"/>
              <a:t>Finanzkrise </a:t>
            </a:r>
            <a:r>
              <a:rPr lang="de-DE" sz="800" dirty="0" smtClean="0"/>
              <a:t>2008</a:t>
            </a:r>
            <a:endParaRPr lang="de-DE" sz="800" dirty="0" smtClean="0"/>
          </a:p>
        </p:txBody>
      </p:sp>
      <p:sp>
        <p:nvSpPr>
          <p:cNvPr id="96" name="Textfeld 95"/>
          <p:cNvSpPr txBox="1"/>
          <p:nvPr/>
        </p:nvSpPr>
        <p:spPr>
          <a:xfrm>
            <a:off x="14999" y="2549088"/>
            <a:ext cx="2898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4</a:t>
            </a:r>
            <a:r>
              <a:rPr lang="de-DE" sz="1000" b="1" dirty="0" smtClean="0">
                <a:latin typeface="+mj-lt"/>
                <a:cs typeface="Chalkduster"/>
              </a:rPr>
              <a:t>) Aktiengesellschaft (Rechtsform) und Börsengang</a:t>
            </a:r>
            <a:endParaRPr lang="de-DE" sz="1000" b="1" dirty="0">
              <a:latin typeface="+mj-lt"/>
              <a:cs typeface="Chalkduster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3" y="945704"/>
            <a:ext cx="2520110" cy="1616771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0" y="2822974"/>
            <a:ext cx="1157163" cy="27736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103" y="2822974"/>
            <a:ext cx="1175736" cy="277361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" y="3097641"/>
            <a:ext cx="1847641" cy="4085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38" y="5265128"/>
            <a:ext cx="2347646" cy="1558899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602" y="4378433"/>
            <a:ext cx="3072046" cy="1418515"/>
          </a:xfrm>
          <a:prstGeom prst="rect">
            <a:avLst/>
          </a:prstGeom>
        </p:spPr>
      </p:pic>
      <p:sp>
        <p:nvSpPr>
          <p:cNvPr id="99" name="Textfeld 98"/>
          <p:cNvSpPr txBox="1"/>
          <p:nvPr/>
        </p:nvSpPr>
        <p:spPr>
          <a:xfrm>
            <a:off x="29502" y="789695"/>
            <a:ext cx="279170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Unternehmen</a:t>
            </a:r>
            <a:r>
              <a:rPr lang="de-DE" sz="800" dirty="0" smtClean="0"/>
              <a:t> mit i.d.R. sehr großem </a:t>
            </a:r>
            <a:r>
              <a:rPr lang="de-DE" sz="800" dirty="0" smtClean="0"/>
              <a:t>Finanzierungsbedarf</a:t>
            </a:r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 smtClean="0"/>
          </a:p>
        </p:txBody>
      </p:sp>
      <p:sp>
        <p:nvSpPr>
          <p:cNvPr id="101" name="Textfeld 100"/>
          <p:cNvSpPr txBox="1"/>
          <p:nvPr/>
        </p:nvSpPr>
        <p:spPr>
          <a:xfrm>
            <a:off x="14999" y="4742296"/>
            <a:ext cx="24157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5</a:t>
            </a:r>
            <a:r>
              <a:rPr lang="de-DE" sz="1000" b="1" dirty="0" smtClean="0">
                <a:latin typeface="+mj-lt"/>
                <a:cs typeface="Chalkduster"/>
              </a:rPr>
              <a:t>) </a:t>
            </a:r>
            <a:r>
              <a:rPr lang="de-DE" sz="1000" b="1" dirty="0" smtClean="0">
                <a:latin typeface="+mj-lt"/>
                <a:cs typeface="Chalkduster"/>
              </a:rPr>
              <a:t>Indizes / „Barometer“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5681133" y="2333884"/>
            <a:ext cx="341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+mj-lt"/>
                <a:cs typeface="Chalkduster"/>
              </a:rPr>
              <a:t>7</a:t>
            </a:r>
            <a:r>
              <a:rPr lang="de-DE" sz="1000" b="1" dirty="0" smtClean="0">
                <a:latin typeface="+mj-lt"/>
                <a:cs typeface="Chalkduster"/>
              </a:rPr>
              <a:t>) </a:t>
            </a:r>
            <a:r>
              <a:rPr lang="de-DE" sz="1000" b="1" dirty="0" smtClean="0">
                <a:latin typeface="+mj-lt"/>
                <a:cs typeface="Chalkduster"/>
              </a:rPr>
              <a:t>Wertpapiere: Grundsatz: Kaufe nur, was du verstehst! </a:t>
            </a:r>
            <a:endParaRPr lang="de-DE" sz="1000" b="1" dirty="0">
              <a:latin typeface="+mj-lt"/>
              <a:cs typeface="Chalkduster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2833647" y="3737132"/>
            <a:ext cx="338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6</a:t>
            </a:r>
            <a:r>
              <a:rPr lang="de-DE" sz="1000" b="1" dirty="0" smtClean="0">
                <a:latin typeface="+mj-lt"/>
                <a:cs typeface="Chalkduster"/>
              </a:rPr>
              <a:t>) Veranlagungskriterien: </a:t>
            </a:r>
          </a:p>
          <a:p>
            <a:r>
              <a:rPr lang="de-DE" sz="1000" b="1" dirty="0" smtClean="0">
                <a:latin typeface="+mj-lt"/>
                <a:cs typeface="Chalkduster"/>
              </a:rPr>
              <a:t>Spannungsfelder bei </a:t>
            </a:r>
            <a:r>
              <a:rPr lang="de-DE" sz="1000" b="1" dirty="0" smtClean="0">
                <a:latin typeface="+mj-lt"/>
                <a:cs typeface="Chalkduster"/>
              </a:rPr>
              <a:t>Geldanlage</a:t>
            </a:r>
            <a:endParaRPr lang="de-DE" sz="1000" b="1" dirty="0">
              <a:latin typeface="+mj-lt"/>
              <a:cs typeface="Chalkduster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054341" y="5943702"/>
            <a:ext cx="753828" cy="180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smtClean="0">
                <a:solidFill>
                  <a:srgbClr val="000000"/>
                </a:solidFill>
              </a:rPr>
              <a:t>Ethik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5829300" y="2550322"/>
            <a:ext cx="3308555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 smtClean="0"/>
              <a:t>Aktien</a:t>
            </a:r>
            <a:r>
              <a:rPr lang="de-DE" sz="800" u="sng" dirty="0" smtClean="0"/>
              <a:t>: </a:t>
            </a:r>
            <a:r>
              <a:rPr lang="de-DE" sz="800" u="sng" dirty="0" smtClean="0"/>
              <a:t>typische </a:t>
            </a:r>
            <a:r>
              <a:rPr lang="de-DE" sz="800" b="1" u="sng" dirty="0" smtClean="0"/>
              <a:t>Merkmale bzw. Kriterien</a:t>
            </a:r>
          </a:p>
          <a:p>
            <a:r>
              <a:rPr lang="de-DE" sz="800" b="1" dirty="0" smtClean="0"/>
              <a:t>Beteiligungspapier</a:t>
            </a:r>
            <a:r>
              <a:rPr lang="de-DE" sz="800" dirty="0" smtClean="0"/>
              <a:t> für Anleger, </a:t>
            </a:r>
            <a:r>
              <a:rPr lang="de-DE" sz="800" b="1" dirty="0" smtClean="0"/>
              <a:t>Eigenkapital </a:t>
            </a:r>
            <a:r>
              <a:rPr lang="de-DE" sz="800" dirty="0" smtClean="0"/>
              <a:t>für Unternehmen</a:t>
            </a:r>
            <a:endParaRPr lang="de-DE" sz="800" b="1" dirty="0"/>
          </a:p>
          <a:p>
            <a:r>
              <a:rPr lang="de-DE" sz="800" b="1" dirty="0" smtClean="0"/>
              <a:t>Ertrag: Dividende</a:t>
            </a:r>
            <a:r>
              <a:rPr lang="de-DE" sz="800" dirty="0" smtClean="0"/>
              <a:t> (Gewinn)</a:t>
            </a:r>
            <a:endParaRPr lang="de-DE" sz="800" dirty="0" smtClean="0"/>
          </a:p>
          <a:p>
            <a:endParaRPr lang="de-DE" sz="700" b="1" u="sng" dirty="0" smtClean="0"/>
          </a:p>
          <a:p>
            <a:r>
              <a:rPr lang="de-DE" sz="700" b="1" u="sng" dirty="0" smtClean="0"/>
              <a:t>Arten</a:t>
            </a:r>
            <a:r>
              <a:rPr lang="de-DE" sz="700" b="1" u="sng" dirty="0" smtClean="0"/>
              <a:t>:</a:t>
            </a:r>
          </a:p>
          <a:p>
            <a:r>
              <a:rPr lang="de-DE" sz="700" dirty="0" smtClean="0"/>
              <a:t>Stammaktien</a:t>
            </a:r>
            <a:endParaRPr lang="de-DE" sz="700" dirty="0"/>
          </a:p>
          <a:p>
            <a:r>
              <a:rPr lang="de-DE" sz="700" dirty="0" smtClean="0"/>
              <a:t>Vorzugsaktien (</a:t>
            </a:r>
            <a:r>
              <a:rPr lang="de-DE" sz="700" dirty="0" smtClean="0"/>
              <a:t>Höhere </a:t>
            </a:r>
            <a:r>
              <a:rPr lang="de-DE" sz="700" dirty="0" smtClean="0"/>
              <a:t>Dividende ohne Stimmrecht)</a:t>
            </a:r>
            <a:endParaRPr lang="de-DE" sz="700" b="1" dirty="0" smtClean="0"/>
          </a:p>
          <a:p>
            <a:r>
              <a:rPr lang="de-DE" sz="700" b="1" u="sng" dirty="0" smtClean="0"/>
              <a:t>Risiko</a:t>
            </a:r>
            <a:r>
              <a:rPr lang="de-DE" sz="700" dirty="0" smtClean="0"/>
              <a:t>: hoch, starke</a:t>
            </a:r>
          </a:p>
          <a:p>
            <a:r>
              <a:rPr lang="de-DE" sz="700" dirty="0" smtClean="0"/>
              <a:t>Kursschwankungen</a:t>
            </a:r>
            <a:endParaRPr lang="de-DE" sz="700" dirty="0"/>
          </a:p>
          <a:p>
            <a:r>
              <a:rPr lang="de-DE" sz="600" b="1" dirty="0" smtClean="0"/>
              <a:t>Durchschnittsrendite:</a:t>
            </a:r>
          </a:p>
          <a:p>
            <a:r>
              <a:rPr lang="de-DE" sz="600" dirty="0" err="1" smtClean="0"/>
              <a:t>θR</a:t>
            </a:r>
            <a:r>
              <a:rPr lang="de-DE" sz="600" dirty="0" smtClean="0"/>
              <a:t>=(Gewinn p.a. + D)/Kaufpreis*100</a:t>
            </a:r>
          </a:p>
          <a:p>
            <a:r>
              <a:rPr lang="de-DE" sz="600" b="1" dirty="0" smtClean="0"/>
              <a:t>Dividendenrendite</a:t>
            </a:r>
          </a:p>
          <a:p>
            <a:r>
              <a:rPr lang="de-DE" sz="600" dirty="0" smtClean="0"/>
              <a:t>DR=D/Kaufpreis*100</a:t>
            </a:r>
            <a:endParaRPr lang="de-DE" sz="600" dirty="0"/>
          </a:p>
          <a:p>
            <a:r>
              <a:rPr lang="de-DE" sz="600" b="1" dirty="0" smtClean="0"/>
              <a:t>KGV:</a:t>
            </a:r>
            <a:r>
              <a:rPr lang="de-DE" sz="600" dirty="0" smtClean="0"/>
              <a:t> Kurs/Gewinn: wie teuer ist Aktie im Vergleich</a:t>
            </a:r>
          </a:p>
          <a:p>
            <a:r>
              <a:rPr lang="de-DE" sz="600" dirty="0" smtClean="0"/>
              <a:t>Wann amortisiert s. Kaufpreis aus Gewinn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5829300" y="4231388"/>
            <a:ext cx="327660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 smtClean="0"/>
              <a:t>Anleihen</a:t>
            </a:r>
            <a:r>
              <a:rPr lang="de-DE" sz="800" u="sng" dirty="0" smtClean="0"/>
              <a:t>: </a:t>
            </a:r>
            <a:r>
              <a:rPr lang="de-DE" sz="800" u="sng" dirty="0"/>
              <a:t> </a:t>
            </a:r>
            <a:r>
              <a:rPr lang="de-DE" sz="800" u="sng" dirty="0" smtClean="0"/>
              <a:t>typische </a:t>
            </a:r>
            <a:r>
              <a:rPr lang="de-DE" sz="800" b="1" u="sng" dirty="0" smtClean="0"/>
              <a:t>Merkmale bzw. Kriterien</a:t>
            </a:r>
            <a:endParaRPr lang="de-DE" sz="800" b="1" u="sng" dirty="0" smtClean="0"/>
          </a:p>
          <a:p>
            <a:r>
              <a:rPr lang="de-DE" sz="800" b="1" dirty="0" smtClean="0"/>
              <a:t>Forderungspapier </a:t>
            </a:r>
            <a:r>
              <a:rPr lang="de-DE" sz="800" dirty="0" smtClean="0"/>
              <a:t>für Anleger (gibt </a:t>
            </a:r>
            <a:r>
              <a:rPr lang="de-DE" sz="800" dirty="0" smtClean="0"/>
              <a:t>lfr. Kredit)</a:t>
            </a:r>
            <a:r>
              <a:rPr lang="de-DE" sz="800" dirty="0" smtClean="0"/>
              <a:t>, </a:t>
            </a:r>
          </a:p>
          <a:p>
            <a:r>
              <a:rPr lang="de-DE" sz="800" b="1" dirty="0" smtClean="0"/>
              <a:t>Fremdkapital </a:t>
            </a:r>
            <a:r>
              <a:rPr lang="de-DE" sz="800" dirty="0" smtClean="0"/>
              <a:t>für Unt</a:t>
            </a:r>
            <a:r>
              <a:rPr lang="de-DE" sz="800" dirty="0" smtClean="0"/>
              <a:t>ernehmen</a:t>
            </a:r>
            <a:endParaRPr lang="de-DE" sz="700" dirty="0" smtClean="0"/>
          </a:p>
          <a:p>
            <a:r>
              <a:rPr lang="de-DE" sz="700" b="1" dirty="0" smtClean="0"/>
              <a:t>Ertrag </a:t>
            </a:r>
            <a:r>
              <a:rPr lang="de-DE" sz="700" dirty="0" smtClean="0"/>
              <a:t>Zinsen: (</a:t>
            </a:r>
            <a:r>
              <a:rPr lang="de-DE" sz="700" dirty="0" smtClean="0"/>
              <a:t>Ver</a:t>
            </a:r>
            <a:r>
              <a:rPr lang="de-DE" sz="700" b="1" dirty="0" smtClean="0"/>
              <a:t>zins</a:t>
            </a:r>
            <a:r>
              <a:rPr lang="de-DE" sz="700" dirty="0" smtClean="0"/>
              <a:t>ung: fix, variable oder 0 Bond) , </a:t>
            </a:r>
            <a:endParaRPr lang="de-DE" sz="700" dirty="0" smtClean="0"/>
          </a:p>
          <a:p>
            <a:endParaRPr lang="de-DE" sz="700" b="1" dirty="0" smtClean="0"/>
          </a:p>
          <a:p>
            <a:endParaRPr lang="de-DE" sz="700" b="1" dirty="0" smtClean="0"/>
          </a:p>
          <a:p>
            <a:r>
              <a:rPr lang="de-DE" sz="700" b="1" dirty="0" smtClean="0"/>
              <a:t>Arten: </a:t>
            </a:r>
            <a:r>
              <a:rPr lang="de-DE" sz="700" dirty="0" smtClean="0"/>
              <a:t>nach Verzinsung z.B. 0-Bond</a:t>
            </a:r>
            <a:endParaRPr lang="de-DE" sz="700" b="1" dirty="0" smtClean="0"/>
          </a:p>
          <a:p>
            <a:r>
              <a:rPr lang="de-DE" sz="700" b="1" dirty="0" smtClean="0"/>
              <a:t>Risiko</a:t>
            </a:r>
            <a:r>
              <a:rPr lang="de-DE" sz="700" dirty="0" smtClean="0"/>
              <a:t>: geringere Kursschwankungen als bei Aktien, Bundesanleihen sind </a:t>
            </a:r>
            <a:r>
              <a:rPr lang="de-DE" sz="700" b="1" dirty="0" smtClean="0"/>
              <a:t>mündelsicher</a:t>
            </a:r>
            <a:r>
              <a:rPr lang="de-DE" sz="700" dirty="0" smtClean="0"/>
              <a:t> </a:t>
            </a:r>
            <a:r>
              <a:rPr lang="de-DE" sz="700" dirty="0" smtClean="0"/>
              <a:t>(Veranlagungskriterium als Vormund: Verzinsung, </a:t>
            </a:r>
            <a:r>
              <a:rPr lang="de-DE" sz="700" dirty="0" smtClean="0"/>
              <a:t>minimales </a:t>
            </a:r>
            <a:r>
              <a:rPr lang="de-DE" sz="700" dirty="0" smtClean="0"/>
              <a:t>Risiko)</a:t>
            </a:r>
          </a:p>
          <a:p>
            <a:r>
              <a:rPr lang="de-DE" sz="700" b="1" dirty="0" smtClean="0"/>
              <a:t>Bonität </a:t>
            </a:r>
            <a:r>
              <a:rPr lang="de-DE" sz="700" b="1" dirty="0" smtClean="0"/>
              <a:t>Zahlungsfähigkeit </a:t>
            </a:r>
            <a:r>
              <a:rPr lang="de-DE" sz="700" dirty="0" smtClean="0"/>
              <a:t>von </a:t>
            </a:r>
            <a:r>
              <a:rPr lang="de-DE" sz="700" dirty="0" smtClean="0"/>
              <a:t>Emittenten wird von </a:t>
            </a:r>
            <a:r>
              <a:rPr lang="de-DE" sz="700" b="1" dirty="0" smtClean="0"/>
              <a:t>Rating Agenturen </a:t>
            </a:r>
            <a:r>
              <a:rPr lang="de-DE" sz="700" dirty="0" smtClean="0"/>
              <a:t>(Moodys, S&amp;P, Fitch) eingeschätzt, 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5918649" y="5582678"/>
            <a:ext cx="3187756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 smtClean="0"/>
              <a:t>Investmentfons: </a:t>
            </a:r>
            <a:r>
              <a:rPr lang="de-DE" sz="700" dirty="0" smtClean="0"/>
              <a:t>Topf  (Aktien-, Anleihen-, </a:t>
            </a:r>
            <a:r>
              <a:rPr lang="de-DE" sz="700" dirty="0" err="1" smtClean="0"/>
              <a:t>Miischfonds</a:t>
            </a:r>
            <a:r>
              <a:rPr lang="de-DE" sz="700" dirty="0" smtClean="0"/>
              <a:t>) </a:t>
            </a:r>
          </a:p>
          <a:p>
            <a:r>
              <a:rPr lang="de-DE" sz="700" dirty="0" smtClean="0"/>
              <a:t>viele </a:t>
            </a:r>
            <a:r>
              <a:rPr lang="de-DE" sz="700" dirty="0" smtClean="0"/>
              <a:t>Anleger zahlen ein Jeder Anleger ist Miteigentümer am Gesamtvermögen (+ Risikostreuung, - Kosten) </a:t>
            </a:r>
          </a:p>
          <a:p>
            <a:r>
              <a:rPr lang="de-DE" sz="700" b="1" dirty="0" smtClean="0"/>
              <a:t>Ansprüche:</a:t>
            </a:r>
            <a:r>
              <a:rPr lang="de-DE" sz="700" dirty="0" smtClean="0"/>
              <a:t> Gewinnbeteiligung, ord. Verwaltung, Information, ggf. Rückgabe </a:t>
            </a:r>
          </a:p>
          <a:p>
            <a:endParaRPr lang="de-DE" sz="700" b="1" dirty="0" smtClean="0"/>
          </a:p>
          <a:p>
            <a:endParaRPr lang="de-DE" sz="700" b="1" dirty="0" smtClean="0"/>
          </a:p>
          <a:p>
            <a:endParaRPr lang="de-DE" sz="700" b="1" dirty="0" smtClean="0"/>
          </a:p>
          <a:p>
            <a:endParaRPr lang="de-DE" sz="700" b="1" dirty="0"/>
          </a:p>
          <a:p>
            <a:endParaRPr lang="de-DE" sz="700" b="1" dirty="0" smtClean="0"/>
          </a:p>
          <a:p>
            <a:r>
              <a:rPr lang="de-DE" sz="700" b="1" dirty="0" smtClean="0"/>
              <a:t>ETF</a:t>
            </a:r>
            <a:r>
              <a:rPr lang="de-DE" sz="700" dirty="0" smtClean="0"/>
              <a:t> </a:t>
            </a:r>
            <a:r>
              <a:rPr lang="de-DE" sz="700" dirty="0" smtClean="0"/>
              <a:t>(Exchange-</a:t>
            </a:r>
            <a:r>
              <a:rPr lang="de-DE" sz="700" dirty="0" err="1" smtClean="0"/>
              <a:t>traded</a:t>
            </a:r>
            <a:r>
              <a:rPr lang="de-DE" sz="700" dirty="0" smtClean="0"/>
              <a:t> Funds): Passivfond (nicht von </a:t>
            </a:r>
            <a:r>
              <a:rPr lang="de-DE" sz="700" dirty="0" err="1" smtClean="0"/>
              <a:t>Investges</a:t>
            </a:r>
            <a:r>
              <a:rPr lang="de-DE" sz="700" dirty="0"/>
              <a:t> </a:t>
            </a:r>
            <a:r>
              <a:rPr lang="de-DE" sz="700" dirty="0" smtClean="0"/>
              <a:t>sondern von Börse verwaltet und gehandelt., geringe Gebühren, Orientierung an Index z.B. DAX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0" y="2800746"/>
            <a:ext cx="284660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r>
              <a:rPr lang="de-DE" sz="800" b="1" u="sng" dirty="0" smtClean="0"/>
              <a:t>Aktionäre haben auch Rechte:</a:t>
            </a:r>
          </a:p>
          <a:p>
            <a:r>
              <a:rPr lang="de-DE" sz="800" b="1" dirty="0" smtClean="0"/>
              <a:t>Stimmrecht</a:t>
            </a:r>
            <a:r>
              <a:rPr lang="de-DE" sz="800" dirty="0" smtClean="0"/>
              <a:t> in Hauptversammlung, Dividende, Bezugsrecht bei Ausgabe von neuen (jungen) Aktien, Liquidationserlös</a:t>
            </a:r>
            <a:endParaRPr lang="de-DE" sz="800" dirty="0"/>
          </a:p>
          <a:p>
            <a:r>
              <a:rPr lang="de-DE" sz="800" b="1" u="sng" dirty="0" err="1" smtClean="0"/>
              <a:t>AG‘s</a:t>
            </a:r>
            <a:r>
              <a:rPr lang="de-DE" sz="800" b="1" u="sng" dirty="0" smtClean="0"/>
              <a:t> haben Pflichten</a:t>
            </a:r>
          </a:p>
          <a:p>
            <a:r>
              <a:rPr lang="de-DE" sz="800" dirty="0" smtClean="0"/>
              <a:t>Information &amp; Veröffentlichung, Bilanzierung (IFRS)</a:t>
            </a:r>
          </a:p>
          <a:p>
            <a:r>
              <a:rPr lang="de-DE" sz="800" b="1" dirty="0" smtClean="0"/>
              <a:t>Wichtige Kennzahlen </a:t>
            </a:r>
            <a:r>
              <a:rPr lang="de-DE" sz="800" dirty="0" smtClean="0"/>
              <a:t>(RW): EBIT, EBIT DA</a:t>
            </a:r>
            <a:r>
              <a:rPr lang="de-DE" sz="800" dirty="0" smtClean="0"/>
              <a:t>, Eigenkapitalquote</a:t>
            </a:r>
            <a:r>
              <a:rPr lang="de-DE" sz="800" dirty="0" smtClean="0"/>
              <a:t>,..</a:t>
            </a:r>
            <a:r>
              <a:rPr lang="de-DE" sz="800" dirty="0" smtClean="0"/>
              <a:t>.</a:t>
            </a:r>
          </a:p>
          <a:p>
            <a:r>
              <a:rPr lang="de-DE" sz="800" b="1" u="sng" dirty="0" smtClean="0"/>
              <a:t>Vorteile Börsengang</a:t>
            </a:r>
            <a:endParaRPr lang="de-DE" sz="800" b="1" u="sng" dirty="0"/>
          </a:p>
          <a:p>
            <a:r>
              <a:rPr lang="de-DE" sz="800" dirty="0" smtClean="0"/>
              <a:t>Höheres Eigenkapital, Starke Präsenz in Medien</a:t>
            </a:r>
            <a:endParaRPr lang="de-DE" sz="800" dirty="0"/>
          </a:p>
          <a:p>
            <a:r>
              <a:rPr lang="de-DE" sz="800" b="1" u="sng" dirty="0" smtClean="0"/>
              <a:t>Nachteile Börsengang</a:t>
            </a:r>
            <a:endParaRPr lang="de-DE" sz="800" b="1" u="sng" dirty="0"/>
          </a:p>
          <a:p>
            <a:r>
              <a:rPr lang="de-DE" sz="800" dirty="0" smtClean="0"/>
              <a:t>Hohe Kosten, Mitspracherechte, Gefahr feindlicher Übernahme</a:t>
            </a:r>
            <a:endParaRPr lang="de-DE" sz="800" dirty="0"/>
          </a:p>
        </p:txBody>
      </p:sp>
      <p:sp>
        <p:nvSpPr>
          <p:cNvPr id="111" name="Textfeld 110"/>
          <p:cNvSpPr txBox="1"/>
          <p:nvPr/>
        </p:nvSpPr>
        <p:spPr>
          <a:xfrm>
            <a:off x="618" y="4926574"/>
            <a:ext cx="254899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Index: </a:t>
            </a:r>
            <a:r>
              <a:rPr lang="de-DE" sz="800" dirty="0" smtClean="0"/>
              <a:t>Kennzahl , ermöglicht Vergleich im Zeitablauf</a:t>
            </a:r>
          </a:p>
          <a:p>
            <a:r>
              <a:rPr lang="de-DE" sz="800" dirty="0" smtClean="0"/>
              <a:t>wichtigste Unternehmen der jew</a:t>
            </a:r>
            <a:r>
              <a:rPr lang="de-DE" sz="800" dirty="0" smtClean="0"/>
              <a:t>eiligen</a:t>
            </a:r>
            <a:r>
              <a:rPr lang="de-DE" sz="800" dirty="0" smtClean="0"/>
              <a:t> Börsen: </a:t>
            </a:r>
          </a:p>
        </p:txBody>
      </p:sp>
      <p:pic>
        <p:nvPicPr>
          <p:cNvPr id="32" name="Bild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482" y="789694"/>
            <a:ext cx="2599256" cy="1417189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2192510" y="5808183"/>
            <a:ext cx="88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b="1" dirty="0" smtClean="0">
                <a:solidFill>
                  <a:srgbClr val="FF0000"/>
                </a:solidFill>
              </a:rPr>
              <a:t>ATX (Wien)</a:t>
            </a:r>
          </a:p>
          <a:p>
            <a:r>
              <a:rPr lang="de-DE" sz="600" dirty="0" smtClean="0">
                <a:solidFill>
                  <a:srgbClr val="FF6600"/>
                </a:solidFill>
              </a:rPr>
              <a:t>DAX (Frankfurt)</a:t>
            </a:r>
          </a:p>
          <a:p>
            <a:r>
              <a:rPr lang="de-DE" sz="600" dirty="0" smtClean="0">
                <a:solidFill>
                  <a:schemeClr val="bg1">
                    <a:lumMod val="65000"/>
                  </a:schemeClr>
                </a:solidFill>
              </a:rPr>
              <a:t>Dow Jones (NY)</a:t>
            </a:r>
          </a:p>
          <a:p>
            <a:r>
              <a:rPr lang="de-DE" sz="600" dirty="0" smtClean="0">
                <a:solidFill>
                  <a:srgbClr val="008000"/>
                </a:solidFill>
              </a:rPr>
              <a:t>FTSE 100 (London)</a:t>
            </a:r>
          </a:p>
          <a:p>
            <a:endParaRPr lang="de-DE" sz="600" dirty="0" smtClean="0"/>
          </a:p>
          <a:p>
            <a:endParaRPr lang="de-DE" sz="600" dirty="0" smtClean="0"/>
          </a:p>
          <a:p>
            <a:r>
              <a:rPr lang="de-DE" sz="600" dirty="0" smtClean="0"/>
              <a:t>Nikkei (Tokio)</a:t>
            </a:r>
          </a:p>
          <a:p>
            <a:r>
              <a:rPr lang="de-DE" sz="600" dirty="0" smtClean="0"/>
              <a:t>S&amp;P 500</a:t>
            </a:r>
          </a:p>
          <a:p>
            <a:r>
              <a:rPr lang="de-DE" sz="600" dirty="0" smtClean="0"/>
              <a:t>NASDAG</a:t>
            </a:r>
            <a:endParaRPr lang="de-DE" sz="600" dirty="0"/>
          </a:p>
        </p:txBody>
      </p:sp>
      <p:sp>
        <p:nvSpPr>
          <p:cNvPr id="41" name="Rechteck 40"/>
          <p:cNvSpPr/>
          <p:nvPr/>
        </p:nvSpPr>
        <p:spPr>
          <a:xfrm>
            <a:off x="3749817" y="5659529"/>
            <a:ext cx="560434" cy="148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500" kern="120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Sicherheit</a:t>
            </a:r>
            <a:endParaRPr lang="de-DE" sz="100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478547" y="5646829"/>
            <a:ext cx="440506" cy="15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5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Ertrag</a:t>
            </a:r>
            <a:endParaRPr lang="de-DE" sz="500" dirty="0">
              <a:effectLst/>
              <a:latin typeface="Times"/>
              <a:ea typeface="ＭＳ 明朝"/>
              <a:cs typeface="Times New Roman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352439" y="423258"/>
            <a:ext cx="560602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5148017" y="435958"/>
            <a:ext cx="558516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946560" y="4116823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700" dirty="0" smtClean="0"/>
              <a:t>Sicherheit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Liquidität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Ertrag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/>
              <a:t>Ethik</a:t>
            </a:r>
            <a:endParaRPr lang="de-DE" sz="70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2876" y="6120453"/>
            <a:ext cx="749962" cy="463212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4501" y="4269001"/>
            <a:ext cx="1016000" cy="720055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0934" y="2827517"/>
            <a:ext cx="1189567" cy="7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0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  <p:bldP spid="75" grpId="0" animBg="1"/>
      <p:bldP spid="76" grpId="0" animBg="1"/>
      <p:bldP spid="83" grpId="0" animBg="1"/>
      <p:bldP spid="96" grpId="0"/>
      <p:bldP spid="99" grpId="0" animBg="1"/>
      <p:bldP spid="101" grpId="0"/>
      <p:bldP spid="102" grpId="0"/>
      <p:bldP spid="104" grpId="0"/>
      <p:bldP spid="28" grpId="0" animBg="1"/>
      <p:bldP spid="105" grpId="0" animBg="1"/>
      <p:bldP spid="106" grpId="0" animBg="1"/>
      <p:bldP spid="108" grpId="0" animBg="1"/>
      <p:bldP spid="109" grpId="0" animBg="1"/>
      <p:bldP spid="111" grpId="0" animBg="1"/>
      <p:bldP spid="34" grpId="0"/>
      <p:bldP spid="41" grpId="0" animBg="1"/>
      <p:bldP spid="42" grpId="0" animBg="1"/>
      <p:bldP spid="3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Macintosh PowerPoint</Application>
  <PresentationFormat>Bildschirmpräsentation (4:3)</PresentationFormat>
  <Paragraphs>118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Veranlagung und Wertpapiere</dc:title>
  <dc:creator>werner holzheu</dc:creator>
  <cp:lastModifiedBy>werner holzheu</cp:lastModifiedBy>
  <cp:revision>74</cp:revision>
  <cp:lastPrinted>2016-09-23T06:29:07Z</cp:lastPrinted>
  <dcterms:created xsi:type="dcterms:W3CDTF">2016-09-03T09:05:14Z</dcterms:created>
  <dcterms:modified xsi:type="dcterms:W3CDTF">2020-02-23T17:32:55Z</dcterms:modified>
</cp:coreProperties>
</file>