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47" r:id="rId2"/>
    <p:sldId id="449" r:id="rId3"/>
    <p:sldId id="452" r:id="rId4"/>
    <p:sldId id="454" r:id="rId5"/>
    <p:sldId id="456" r:id="rId6"/>
    <p:sldId id="488" r:id="rId7"/>
    <p:sldId id="461" r:id="rId8"/>
    <p:sldId id="462" r:id="rId9"/>
    <p:sldId id="463" r:id="rId10"/>
    <p:sldId id="464" r:id="rId11"/>
    <p:sldId id="465" r:id="rId12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FB6"/>
    <a:srgbClr val="7030A0"/>
    <a:srgbClr val="6D338C"/>
    <a:srgbClr val="EDE2F6"/>
    <a:srgbClr val="BF99DF"/>
    <a:srgbClr val="E99C01"/>
    <a:srgbClr val="F1A101"/>
    <a:srgbClr val="FEB930"/>
    <a:srgbClr val="FEC95E"/>
    <a:srgbClr val="FEC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86470" autoAdjust="0"/>
  </p:normalViewPr>
  <p:slideViewPr>
    <p:cSldViewPr>
      <p:cViewPr>
        <p:scale>
          <a:sx n="82" d="100"/>
          <a:sy n="82" d="100"/>
        </p:scale>
        <p:origin x="-272" y="-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658" y="-96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/>
            </a:lvl1pPr>
          </a:lstStyle>
          <a:p>
            <a:pPr>
              <a:defRPr/>
            </a:pPr>
            <a:fld id="{1A5EDD48-B529-4D5B-AFBC-3A1B5782CABE}" type="datetimeFigureOut">
              <a:rPr lang="de-DE"/>
              <a:pPr>
                <a:defRPr/>
              </a:pPr>
              <a:t>01.03.20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5300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5300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>
              <a:defRPr sz="1200"/>
            </a:lvl1pPr>
          </a:lstStyle>
          <a:p>
            <a:pPr>
              <a:defRPr/>
            </a:pPr>
            <a:fld id="{8A3646AB-FA70-4F00-B14E-5A6CC9A38F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696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54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54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86DFEB-6689-495D-83F6-DFCE7404B3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674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088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2417733" y="1931967"/>
            <a:ext cx="5768975" cy="387032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endParaRPr lang="de-DE" noProof="0" dirty="0" smtClean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117414" y="1895454"/>
            <a:ext cx="1277955" cy="4235471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lang="de-DE" sz="1200" b="0" baseline="0" dirty="0" smtClean="0">
                <a:solidFill>
                  <a:schemeClr val="tx1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1669247" y="1101439"/>
            <a:ext cx="7320825" cy="511182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lang="de-DE" sz="2200" b="0" baseline="0" dirty="0" smtClean="0">
                <a:solidFill>
                  <a:srgbClr val="43BFB6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87473" y="1895454"/>
            <a:ext cx="6999327" cy="4416424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buFont typeface="Wingdings" pitchFamily="2" charset="2"/>
              <a:buChar char="§"/>
              <a:defRPr sz="1600">
                <a:latin typeface="ScalaSansLF-Regular" panose="020B0503060101020103" pitchFamily="34" charset="0"/>
              </a:defRPr>
            </a:lvl1pPr>
            <a:lvl2pPr>
              <a:defRPr sz="1400">
                <a:latin typeface="ScalaSansLF-Regular" panose="020B0503060101020103" pitchFamily="34" charset="0"/>
              </a:defRPr>
            </a:lvl2pPr>
            <a:lvl3pPr>
              <a:defRPr sz="1200">
                <a:latin typeface="ScalaSansLF-Regular" panose="020B0503060101020103" pitchFamily="34" charset="0"/>
              </a:defRPr>
            </a:lvl3pPr>
            <a:lvl4pPr>
              <a:defRPr sz="1100">
                <a:latin typeface="ScalaSansLF-Regular" panose="020B0503060101020103" pitchFamily="34" charset="0"/>
              </a:defRPr>
            </a:lvl4pPr>
            <a:lvl5pPr>
              <a:defRPr sz="1000">
                <a:latin typeface="ScalaSansLF-Regular" panose="020B0503060101020103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1"/>
          </p:nvPr>
        </p:nvSpPr>
        <p:spPr>
          <a:xfrm>
            <a:off x="1678369" y="215900"/>
            <a:ext cx="5047898" cy="32861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de-DE" sz="2200" b="0" dirty="0" smtClean="0">
                <a:solidFill>
                  <a:schemeClr val="bg2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117414" y="1895454"/>
            <a:ext cx="1277955" cy="4235471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lang="de-DE" sz="1200" b="0" baseline="0" dirty="0" smtClean="0">
                <a:solidFill>
                  <a:schemeClr val="tx1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marL="92075" lvl="0" indent="-920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1687473" y="1165320"/>
            <a:ext cx="7320825" cy="511182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lang="de-DE" sz="2200" b="0" baseline="0" dirty="0" smtClean="0">
                <a:solidFill>
                  <a:srgbClr val="43BFB6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417733" y="1566837"/>
            <a:ext cx="6076980" cy="3651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ScalaSansLF-Regular" panose="020B05030601010201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8"/>
          <p:cNvSpPr>
            <a:spLocks noGrp="1"/>
          </p:cNvSpPr>
          <p:nvPr>
            <p:ph sz="quarter" idx="11"/>
          </p:nvPr>
        </p:nvSpPr>
        <p:spPr>
          <a:xfrm>
            <a:off x="1678369" y="215900"/>
            <a:ext cx="5011385" cy="32861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de-DE" sz="2200" b="0" dirty="0" smtClean="0">
                <a:solidFill>
                  <a:schemeClr val="bg2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117414" y="1895454"/>
            <a:ext cx="1277955" cy="4235471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lang="de-DE" sz="1200" b="0" baseline="0" dirty="0" smtClean="0">
                <a:solidFill>
                  <a:schemeClr val="tx1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marL="92075" lvl="0" indent="-920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1687473" y="1165320"/>
            <a:ext cx="7320825" cy="511182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lang="de-DE" sz="2200" b="0" baseline="0" dirty="0" smtClean="0">
                <a:solidFill>
                  <a:srgbClr val="43BFB6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87471" y="1858941"/>
            <a:ext cx="3286171" cy="4267222"/>
          </a:xfrm>
          <a:prstGeom prst="rect">
            <a:avLst/>
          </a:prstGeom>
        </p:spPr>
        <p:txBody>
          <a:bodyPr/>
          <a:lstStyle>
            <a:lvl1pPr>
              <a:buClr>
                <a:srgbClr val="C0C0C0"/>
              </a:buClr>
              <a:buFont typeface="Wingdings" pitchFamily="2" charset="2"/>
              <a:buChar char="§"/>
              <a:defRPr lang="de-DE" sz="1800" dirty="0" smtClean="0">
                <a:solidFill>
                  <a:schemeClr val="tx1"/>
                </a:solidFill>
                <a:latin typeface="ScalaSansLF-Regular" panose="020B0503060101020103" pitchFamily="34" charset="0"/>
                <a:ea typeface="+mn-ea"/>
                <a:cs typeface="+mn-cs"/>
              </a:defRPr>
            </a:lvl1pPr>
            <a:lvl2pPr>
              <a:defRPr sz="1600">
                <a:latin typeface="ScalaSansLF-Regular" panose="020B0503060101020103" pitchFamily="34" charset="0"/>
              </a:defRPr>
            </a:lvl2pPr>
            <a:lvl3pPr>
              <a:defRPr sz="1400">
                <a:latin typeface="ScalaSansLF-Regular" panose="020B0503060101020103" pitchFamily="34" charset="0"/>
              </a:defRPr>
            </a:lvl3pPr>
            <a:lvl4pPr>
              <a:defRPr sz="1200">
                <a:latin typeface="ScalaSansLF-Regular" panose="020B0503060101020103" pitchFamily="34" charset="0"/>
              </a:defRPr>
            </a:lvl4pPr>
            <a:lvl5pPr>
              <a:defRPr sz="1100">
                <a:latin typeface="ScalaSansLF-Regular" panose="020B05030601010201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8"/>
          <p:cNvSpPr>
            <a:spLocks noGrp="1"/>
          </p:cNvSpPr>
          <p:nvPr>
            <p:ph sz="quarter" idx="11"/>
          </p:nvPr>
        </p:nvSpPr>
        <p:spPr>
          <a:xfrm>
            <a:off x="1678369" y="215900"/>
            <a:ext cx="5047898" cy="32861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de-DE" sz="2200" b="0" dirty="0" smtClean="0">
                <a:solidFill>
                  <a:schemeClr val="bg2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117414" y="1895454"/>
            <a:ext cx="1277955" cy="4235471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lang="de-DE" sz="1200" b="0" baseline="0" dirty="0" smtClean="0">
                <a:solidFill>
                  <a:schemeClr val="tx1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marL="92075" lvl="0" indent="-920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3"/>
          </p:nvPr>
        </p:nvSpPr>
        <p:spPr>
          <a:xfrm>
            <a:off x="5192721" y="1858941"/>
            <a:ext cx="3286171" cy="4270372"/>
          </a:xfrm>
          <a:prstGeom prst="rect">
            <a:avLst/>
          </a:prstGeom>
        </p:spPr>
        <p:txBody>
          <a:bodyPr/>
          <a:lstStyle>
            <a:lvl1pPr>
              <a:buClr>
                <a:srgbClr val="C0C0C0"/>
              </a:buClr>
              <a:buFont typeface="Wingdings" pitchFamily="2" charset="2"/>
              <a:buChar char="§"/>
              <a:defRPr lang="de-DE" sz="1800" dirty="0" smtClean="0">
                <a:solidFill>
                  <a:schemeClr val="tx1"/>
                </a:solidFill>
                <a:latin typeface="ScalaSansLF-Regular" panose="020B0503060101020103" pitchFamily="34" charset="0"/>
                <a:ea typeface="+mn-ea"/>
                <a:cs typeface="+mn-cs"/>
              </a:defRPr>
            </a:lvl1pPr>
            <a:lvl2pPr>
              <a:defRPr sz="1600">
                <a:latin typeface="ScalaSansLF-Regular" panose="020B0503060101020103" pitchFamily="34" charset="0"/>
              </a:defRPr>
            </a:lvl2pPr>
            <a:lvl3pPr>
              <a:defRPr sz="1400">
                <a:latin typeface="ScalaSansLF-Regular" panose="020B0503060101020103" pitchFamily="34" charset="0"/>
              </a:defRPr>
            </a:lvl3pPr>
            <a:lvl4pPr>
              <a:defRPr sz="1200">
                <a:latin typeface="ScalaSansLF-Regular" panose="020B0503060101020103" pitchFamily="34" charset="0"/>
              </a:defRPr>
            </a:lvl4pPr>
            <a:lvl5pPr>
              <a:defRPr sz="1100">
                <a:latin typeface="ScalaSansLF-Regular" panose="020B05030601010201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1687473" y="1165320"/>
            <a:ext cx="7320825" cy="511182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lang="de-DE" sz="2200" b="0" baseline="0" dirty="0" smtClean="0">
                <a:solidFill>
                  <a:srgbClr val="43BFB6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87473" y="1895454"/>
            <a:ext cx="3140117" cy="676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latin typeface="ScalaSansLF-Bold" panose="020B08030601010201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687473" y="2552687"/>
            <a:ext cx="3140118" cy="3573475"/>
          </a:xfrm>
          <a:prstGeom prst="rect">
            <a:avLst/>
          </a:prstGeom>
        </p:spPr>
        <p:txBody>
          <a:bodyPr/>
          <a:lstStyle>
            <a:lvl1pPr>
              <a:defRPr lang="de-DE" sz="1600" dirty="0" smtClean="0">
                <a:solidFill>
                  <a:schemeClr val="tx1"/>
                </a:solidFill>
                <a:latin typeface="ScalaSansLF-Regular" panose="020B0503060101020103" pitchFamily="34" charset="0"/>
                <a:ea typeface="+mn-ea"/>
                <a:cs typeface="+mn-cs"/>
              </a:defRPr>
            </a:lvl1pPr>
            <a:lvl2pPr>
              <a:defRPr sz="1400">
                <a:latin typeface="ScalaSansLF-Regular" panose="020B0503060101020103" pitchFamily="34" charset="0"/>
              </a:defRPr>
            </a:lvl2pPr>
            <a:lvl3pPr>
              <a:defRPr sz="1200">
                <a:latin typeface="ScalaSansLF-Regular" panose="020B0503060101020103" pitchFamily="34" charset="0"/>
              </a:defRPr>
            </a:lvl3pPr>
            <a:lvl4pPr>
              <a:defRPr sz="1100">
                <a:latin typeface="ScalaSansLF-Regular" panose="020B0503060101020103" pitchFamily="34" charset="0"/>
              </a:defRPr>
            </a:lvl4pPr>
            <a:lvl5pPr>
              <a:defRPr sz="1000">
                <a:latin typeface="ScalaSansLF-Regular" panose="020B05030601010201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8"/>
          <p:cNvSpPr>
            <a:spLocks noGrp="1"/>
          </p:cNvSpPr>
          <p:nvPr>
            <p:ph sz="quarter" idx="11"/>
          </p:nvPr>
        </p:nvSpPr>
        <p:spPr>
          <a:xfrm>
            <a:off x="1678369" y="215900"/>
            <a:ext cx="5047898" cy="32861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de-DE" sz="2200" b="0" dirty="0" smtClean="0">
                <a:solidFill>
                  <a:schemeClr val="bg2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117414" y="1895454"/>
            <a:ext cx="1277955" cy="4235471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lang="de-DE" sz="1200" b="0" baseline="0" dirty="0" smtClean="0">
                <a:solidFill>
                  <a:schemeClr val="tx1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marL="92075" lvl="0" indent="-920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5083182" y="1895454"/>
            <a:ext cx="3140117" cy="676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latin typeface="ScalaSansLF-Bold" panose="020B08030601010201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5083182" y="2552687"/>
            <a:ext cx="3140118" cy="3573475"/>
          </a:xfrm>
          <a:prstGeom prst="rect">
            <a:avLst/>
          </a:prstGeom>
        </p:spPr>
        <p:txBody>
          <a:bodyPr/>
          <a:lstStyle>
            <a:lvl1pPr>
              <a:defRPr lang="de-DE" sz="1600" dirty="0" smtClean="0">
                <a:solidFill>
                  <a:schemeClr val="tx1"/>
                </a:solidFill>
                <a:latin typeface="ScalaSansLF-Regular" panose="020B0503060101020103" pitchFamily="34" charset="0"/>
                <a:ea typeface="+mn-ea"/>
                <a:cs typeface="+mn-cs"/>
              </a:defRPr>
            </a:lvl1pPr>
            <a:lvl2pPr>
              <a:defRPr sz="1400">
                <a:latin typeface="ScalaSansLF-Regular" panose="020B0503060101020103" pitchFamily="34" charset="0"/>
              </a:defRPr>
            </a:lvl2pPr>
            <a:lvl3pPr>
              <a:defRPr sz="1200">
                <a:latin typeface="ScalaSansLF-Regular" panose="020B0503060101020103" pitchFamily="34" charset="0"/>
              </a:defRPr>
            </a:lvl3pPr>
            <a:lvl4pPr>
              <a:defRPr sz="1100">
                <a:latin typeface="ScalaSansLF-Regular" panose="020B0503060101020103" pitchFamily="34" charset="0"/>
              </a:defRPr>
            </a:lvl4pPr>
            <a:lvl5pPr>
              <a:defRPr sz="1000">
                <a:latin typeface="ScalaSansLF-Regular" panose="020B05030601010201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1687473" y="1165320"/>
            <a:ext cx="7320825" cy="511182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lang="de-DE" sz="2200" b="0" baseline="0" dirty="0" smtClean="0">
                <a:solidFill>
                  <a:srgbClr val="43BFB6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8"/>
          <p:cNvSpPr>
            <a:spLocks noGrp="1"/>
          </p:cNvSpPr>
          <p:nvPr>
            <p:ph sz="quarter" idx="11"/>
          </p:nvPr>
        </p:nvSpPr>
        <p:spPr>
          <a:xfrm>
            <a:off x="1678369" y="215900"/>
            <a:ext cx="5011385" cy="32861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de-DE" sz="2200" b="0" dirty="0" smtClean="0">
                <a:solidFill>
                  <a:schemeClr val="bg2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117414" y="1895454"/>
            <a:ext cx="1277955" cy="4235471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lang="de-DE" sz="1200" b="0" baseline="0" dirty="0" smtClean="0">
                <a:solidFill>
                  <a:schemeClr val="tx1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marL="92075" lvl="0" indent="-920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1687473" y="1165320"/>
            <a:ext cx="7320825" cy="511182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lang="de-DE" sz="2200" b="0" baseline="0" dirty="0" smtClean="0">
                <a:solidFill>
                  <a:srgbClr val="43BFB6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8"/>
          <p:cNvSpPr>
            <a:spLocks noGrp="1"/>
          </p:cNvSpPr>
          <p:nvPr>
            <p:ph sz="quarter" idx="11"/>
          </p:nvPr>
        </p:nvSpPr>
        <p:spPr>
          <a:xfrm>
            <a:off x="1678369" y="215900"/>
            <a:ext cx="5047898" cy="328613"/>
          </a:xfrm>
          <a:prstGeom prst="rect">
            <a:avLst/>
          </a:prstGeom>
        </p:spPr>
        <p:txBody>
          <a:bodyPr/>
          <a:lstStyle>
            <a:lvl1pPr>
              <a:buNone/>
              <a:defRPr lang="de-DE" sz="2200" b="0" dirty="0" smtClean="0">
                <a:solidFill>
                  <a:schemeClr val="bg2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3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117414" y="1895454"/>
            <a:ext cx="1277955" cy="4235471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lang="de-DE" sz="1200" b="0" baseline="0" dirty="0" smtClean="0">
                <a:solidFill>
                  <a:schemeClr val="tx1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1687473" y="1165320"/>
            <a:ext cx="7320825" cy="511182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lang="de-DE" sz="2200" b="0" baseline="0" dirty="0" smtClean="0">
                <a:solidFill>
                  <a:srgbClr val="43BFB6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43"/>
          <p:cNvSpPr txBox="1">
            <a:spLocks noChangeArrowheads="1"/>
          </p:cNvSpPr>
          <p:nvPr/>
        </p:nvSpPr>
        <p:spPr bwMode="auto">
          <a:xfrm>
            <a:off x="1249363" y="6359525"/>
            <a:ext cx="74882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800" b="1">
                <a:solidFill>
                  <a:schemeClr val="bg2"/>
                </a:solidFill>
              </a:rPr>
              <a:t>© by TRAUNER Verlag, Linz</a:t>
            </a:r>
          </a:p>
        </p:txBody>
      </p:sp>
      <p:sp>
        <p:nvSpPr>
          <p:cNvPr id="1027" name="Rectangle 34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3429000" y="-15875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29" name="Rectangle 28"/>
          <p:cNvSpPr>
            <a:spLocks noChangeArrowheads="1"/>
          </p:cNvSpPr>
          <p:nvPr/>
        </p:nvSpPr>
        <p:spPr bwMode="auto">
          <a:xfrm>
            <a:off x="457200" y="-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030" name="Rectangle 30"/>
          <p:cNvSpPr>
            <a:spLocks noChangeArrowheads="1"/>
          </p:cNvSpPr>
          <p:nvPr/>
        </p:nvSpPr>
        <p:spPr bwMode="auto">
          <a:xfrm>
            <a:off x="457200" y="-19431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1" name="Rectangle 35"/>
          <p:cNvSpPr>
            <a:spLocks noChangeArrowheads="1"/>
          </p:cNvSpPr>
          <p:nvPr/>
        </p:nvSpPr>
        <p:spPr bwMode="auto">
          <a:xfrm>
            <a:off x="0" y="690563"/>
            <a:ext cx="1431925" cy="61674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32" name="Text Box 44"/>
          <p:cNvSpPr txBox="1">
            <a:spLocks noChangeArrowheads="1"/>
          </p:cNvSpPr>
          <p:nvPr/>
        </p:nvSpPr>
        <p:spPr bwMode="auto">
          <a:xfrm>
            <a:off x="34925" y="6345238"/>
            <a:ext cx="1260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000"/>
              <a:t>- </a:t>
            </a:r>
            <a:fld id="{63FD9D08-E8F1-4DDD-B14A-7B1EE970BBFD}" type="slidenum">
              <a:rPr lang="de-DE" sz="1000"/>
              <a:pPr algn="ctr">
                <a:spcBef>
                  <a:spcPct val="50000"/>
                </a:spcBef>
                <a:defRPr/>
              </a:pPr>
              <a:t>‹Nr.›</a:t>
            </a:fld>
            <a:r>
              <a:rPr lang="de-DE" sz="1000"/>
              <a:t> -</a:t>
            </a:r>
          </a:p>
        </p:txBody>
      </p:sp>
      <p:sp>
        <p:nvSpPr>
          <p:cNvPr id="1033" name="Rectangle 57"/>
          <p:cNvSpPr>
            <a:spLocks noChangeArrowheads="1"/>
          </p:cNvSpPr>
          <p:nvPr/>
        </p:nvSpPr>
        <p:spPr bwMode="auto">
          <a:xfrm>
            <a:off x="0" y="1522413"/>
            <a:ext cx="9144000" cy="34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34" name="Rectangle 58"/>
          <p:cNvSpPr>
            <a:spLocks noChangeArrowheads="1"/>
          </p:cNvSpPr>
          <p:nvPr/>
        </p:nvSpPr>
        <p:spPr bwMode="auto">
          <a:xfrm>
            <a:off x="0" y="6308725"/>
            <a:ext cx="9144000" cy="34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1035" name="Picture 7"/>
          <p:cNvPicPr>
            <a:picLocks noChangeAspect="1" noChangeArrowheads="1"/>
          </p:cNvPicPr>
          <p:nvPr/>
        </p:nvPicPr>
        <p:blipFill>
          <a:blip r:embed="rId10" cstate="print"/>
          <a:srcRect l="1488" t="2135" r="89079" b="82373"/>
          <a:stretch>
            <a:fillRect/>
          </a:stretch>
        </p:blipFill>
        <p:spPr bwMode="auto">
          <a:xfrm>
            <a:off x="8712200" y="6345238"/>
            <a:ext cx="4413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4"/>
          <p:cNvSpPr txBox="1"/>
          <p:nvPr userDrawn="1"/>
        </p:nvSpPr>
        <p:spPr>
          <a:xfrm>
            <a:off x="1439863" y="6381750"/>
            <a:ext cx="4752975" cy="2301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900" b="1" dirty="0" smtClean="0">
                <a:solidFill>
                  <a:srgbClr val="A6A6A6"/>
                </a:solidFill>
              </a:rPr>
              <a:t>Praxisblicke Tourismus –</a:t>
            </a:r>
            <a:r>
              <a:rPr lang="de-DE" sz="900" b="1" baseline="0" dirty="0" smtClean="0">
                <a:solidFill>
                  <a:srgbClr val="A6A6A6"/>
                </a:solidFill>
              </a:rPr>
              <a:t> 3 HF/TFS</a:t>
            </a:r>
            <a:endParaRPr lang="de-DE" sz="900" b="1" dirty="0" smtClean="0">
              <a:solidFill>
                <a:srgbClr val="A6A6A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1403350" y="1125538"/>
            <a:ext cx="7632700" cy="682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de-DE" dirty="0"/>
              <a:t>Geld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024844"/>
            <a:ext cx="6048672" cy="39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 smtClean="0">
                <a:solidFill>
                  <a:srgbClr val="43BFB6"/>
                </a:solidFill>
              </a:rPr>
              <a:t>Geld</a:t>
            </a:r>
            <a:endParaRPr lang="de-DE" kern="1200" dirty="0">
              <a:solidFill>
                <a:srgbClr val="43BFB6"/>
              </a:solidFill>
            </a:endParaRP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6147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714480" y="1142984"/>
            <a:ext cx="732155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 smtClean="0"/>
              <a:t>Störungen des Geld-Güter-Gleichgewichts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Geld und Währung</a:t>
            </a:r>
          </a:p>
        </p:txBody>
      </p:sp>
      <p:sp>
        <p:nvSpPr>
          <p:cNvPr id="16" name="Textfeld 4"/>
          <p:cNvSpPr txBox="1">
            <a:spLocks noChangeArrowheads="1"/>
          </p:cNvSpPr>
          <p:nvPr/>
        </p:nvSpPr>
        <p:spPr bwMode="auto">
          <a:xfrm>
            <a:off x="1714480" y="1520788"/>
            <a:ext cx="7286676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dirty="0" smtClean="0">
                <a:solidFill>
                  <a:srgbClr val="43BFB6"/>
                </a:solidFill>
                <a:latin typeface="ScalaSansLF-Regular" pitchFamily="34" charset="0"/>
              </a:rPr>
              <a:t>Deflation</a:t>
            </a:r>
          </a:p>
          <a:p>
            <a:endParaRPr lang="de-DE" sz="1600" b="1" dirty="0" smtClean="0">
              <a:solidFill>
                <a:srgbClr val="C00000"/>
              </a:solidFill>
              <a:latin typeface="ScalaSansLF-Regular" pitchFamily="34" charset="0"/>
            </a:endParaRPr>
          </a:p>
          <a:p>
            <a:r>
              <a:rPr lang="de-DE" sz="2200" dirty="0" smtClean="0">
                <a:solidFill>
                  <a:srgbClr val="43BFB6"/>
                </a:solidFill>
                <a:latin typeface="ScalaSansLF-Regular" pitchFamily="34" charset="0"/>
              </a:rPr>
              <a:t>Deflation</a:t>
            </a:r>
            <a:r>
              <a:rPr lang="de-DE" sz="1600" b="1" dirty="0" smtClean="0">
                <a:solidFill>
                  <a:srgbClr val="C00000"/>
                </a:solidFill>
                <a:latin typeface="ScalaSansLF-Regular" pitchFamily="34" charset="0"/>
              </a:rPr>
              <a:t> </a:t>
            </a:r>
            <a:r>
              <a:rPr lang="de-DE" sz="2200" dirty="0" smtClean="0">
                <a:solidFill>
                  <a:srgbClr val="43BFB6"/>
                </a:solidFill>
                <a:latin typeface="ScalaSansLF-Regular" pitchFamily="34" charset="0"/>
              </a:rPr>
              <a:t>=</a:t>
            </a:r>
            <a:r>
              <a:rPr lang="de-DE" sz="1600" dirty="0" smtClean="0">
                <a:solidFill>
                  <a:srgbClr val="C00000"/>
                </a:solidFill>
                <a:latin typeface="ScalaSansLF-Regular" pitchFamily="34" charset="0"/>
              </a:rPr>
              <a:t> </a:t>
            </a:r>
            <a:r>
              <a:rPr lang="de-DE" sz="1600" dirty="0" smtClean="0">
                <a:latin typeface="ScalaSansLF-Regular" pitchFamily="34" charset="0"/>
              </a:rPr>
              <a:t>die anhaltende Geldwertsteigerung bzw. den </a:t>
            </a:r>
            <a:r>
              <a:rPr lang="de-DE" sz="1600" b="1" dirty="0" smtClean="0">
                <a:latin typeface="ScalaSansLF-Regular" pitchFamily="34" charset="0"/>
              </a:rPr>
              <a:t>Rückgang des allgemeinen Preisniveaus der Güter. </a:t>
            </a:r>
          </a:p>
          <a:p>
            <a:endParaRPr lang="de-DE" sz="1600" b="1" dirty="0">
              <a:latin typeface="ScalaSansLF-Regular" pitchFamily="34" charset="0"/>
            </a:endParaRPr>
          </a:p>
          <a:p>
            <a:r>
              <a:rPr lang="de-DE" sz="1600" dirty="0" smtClean="0">
                <a:latin typeface="ScalaSansLF-Regular" pitchFamily="34" charset="0"/>
              </a:rPr>
              <a:t>Deflation bedeutet, dass sich (im Verhältnis zu den Gütern) zu wenig Geld im Umlauf befindet.</a:t>
            </a:r>
          </a:p>
          <a:p>
            <a:endParaRPr lang="de-DE" sz="1600" dirty="0" smtClean="0">
              <a:solidFill>
                <a:srgbClr val="C00000"/>
              </a:solidFill>
              <a:latin typeface="ScalaSansLF-Regular" pitchFamily="34" charset="0"/>
            </a:endParaRPr>
          </a:p>
          <a:p>
            <a:endParaRPr lang="de-DE" sz="1600" b="1" dirty="0" smtClean="0">
              <a:latin typeface="ScalaSansLF-Regular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b="1" dirty="0" smtClean="0">
                <a:latin typeface="ScalaSansLF-Regular" pitchFamily="34" charset="0"/>
              </a:rPr>
              <a:t>Die Folgen einer Deflation sind: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de-DE" sz="1600" dirty="0" smtClean="0">
                <a:latin typeface="ScalaSansLF-Regular" pitchFamily="34" charset="0"/>
              </a:rPr>
              <a:t>Preisstürze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de-DE" sz="1600" dirty="0" smtClean="0">
                <a:latin typeface="ScalaSansLF-Regular" pitchFamily="34" charset="0"/>
              </a:rPr>
              <a:t>Flucht in das Geld (Geldhortung)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de-DE" sz="1600" dirty="0" smtClean="0">
                <a:latin typeface="ScalaSansLF-Regular" pitchFamily="34" charset="0"/>
              </a:rPr>
              <a:t>Nachteile für Schuldner und Vorteile für Gläubiger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de-DE" sz="1600" dirty="0" smtClean="0">
                <a:latin typeface="ScalaSansLF-Regular" pitchFamily="34" charset="0"/>
              </a:rPr>
              <a:t>Behinderung des gesamtwirtschaftlichen Wirtschaftsablaufes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de-DE" sz="1600" dirty="0" smtClean="0">
                <a:latin typeface="ScalaSansLF-Regular" pitchFamily="34" charset="0"/>
              </a:rPr>
              <a:t>Arbeitslosigkeit</a:t>
            </a:r>
            <a:endParaRPr lang="de-DE" sz="1600" dirty="0" smtClean="0">
              <a:solidFill>
                <a:srgbClr val="C00000"/>
              </a:solidFill>
              <a:latin typeface="ScalaSansLF-Regular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3206" y="4001705"/>
            <a:ext cx="1317950" cy="188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/>
              <a:t>Die Volkswirt-</a:t>
            </a:r>
            <a:r>
              <a:rPr lang="de-DE" kern="1200" dirty="0" err="1"/>
              <a:t>schaftliche</a:t>
            </a:r>
            <a:r>
              <a:rPr lang="de-DE" kern="1200" dirty="0"/>
              <a:t> Gesamtrechnung (VGR)</a:t>
            </a:r>
          </a:p>
          <a:p>
            <a:pPr eaLnBrk="1" hangingPunct="1"/>
            <a:r>
              <a:rPr lang="de-DE" kern="1200" dirty="0"/>
              <a:t>Konjunktur und Wirtschafts-</a:t>
            </a:r>
            <a:r>
              <a:rPr lang="de-DE" kern="1200" dirty="0" err="1"/>
              <a:t>wachstum</a:t>
            </a:r>
            <a:r>
              <a:rPr lang="de-DE" kern="1200" dirty="0"/>
              <a:t> </a:t>
            </a:r>
          </a:p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5368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714480" y="1142984"/>
            <a:ext cx="732155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 smtClean="0"/>
              <a:t>Störungen des Geld-Güter-Gleichgewichts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Geld und Währung</a:t>
            </a:r>
          </a:p>
        </p:txBody>
      </p:sp>
      <p:sp>
        <p:nvSpPr>
          <p:cNvPr id="16" name="Textfeld 4"/>
          <p:cNvSpPr txBox="1">
            <a:spLocks noChangeArrowheads="1"/>
          </p:cNvSpPr>
          <p:nvPr/>
        </p:nvSpPr>
        <p:spPr bwMode="auto">
          <a:xfrm>
            <a:off x="1714480" y="1643050"/>
            <a:ext cx="728667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dirty="0" smtClean="0">
                <a:solidFill>
                  <a:srgbClr val="43BFB6"/>
                </a:solidFill>
                <a:latin typeface="ScalaSansLF-Regular" pitchFamily="34" charset="0"/>
              </a:rPr>
              <a:t>Stagflation</a:t>
            </a:r>
          </a:p>
          <a:p>
            <a:endParaRPr lang="de-DE" sz="1600" b="1" dirty="0" smtClean="0">
              <a:solidFill>
                <a:srgbClr val="C00000"/>
              </a:solidFill>
              <a:latin typeface="ScalaSansLF-Regular" pitchFamily="34" charset="0"/>
            </a:endParaRPr>
          </a:p>
          <a:p>
            <a:r>
              <a:rPr lang="de-DE" sz="1600" b="1" dirty="0" smtClean="0">
                <a:latin typeface="ScalaSansLF-Regular" pitchFamily="34" charset="0"/>
              </a:rPr>
              <a:t>Stagflation </a:t>
            </a:r>
            <a:r>
              <a:rPr lang="de-DE" sz="1600" dirty="0" smtClean="0">
                <a:latin typeface="ScalaSansLF-Regular" pitchFamily="34" charset="0"/>
              </a:rPr>
              <a:t>ist das gleichzeitige Auftreten von wirtschaftlicher Stagnation und hohe Arbeitslosigkeit in Verbindung mit hoher Inflation. Die produzierte Güter-menge bleibt gleich, aber die Preise steigen.</a:t>
            </a:r>
            <a:endParaRPr lang="de-DE" sz="1600" dirty="0" smtClean="0">
              <a:solidFill>
                <a:srgbClr val="C00000"/>
              </a:solidFill>
              <a:latin typeface="ScalaSansLF-Regular" pitchFamily="34" charset="0"/>
            </a:endParaRPr>
          </a:p>
          <a:p>
            <a:endParaRPr lang="de-DE" sz="1600" b="1" dirty="0" smtClean="0">
              <a:solidFill>
                <a:srgbClr val="C00000"/>
              </a:solidFill>
            </a:endParaRPr>
          </a:p>
          <a:p>
            <a:endParaRPr lang="de-DE" sz="1600" b="1" dirty="0" smtClean="0">
              <a:solidFill>
                <a:srgbClr val="C00000"/>
              </a:solidFill>
            </a:endParaRPr>
          </a:p>
          <a:p>
            <a:endParaRPr lang="de-DE" sz="1600" b="1" dirty="0" smtClean="0">
              <a:solidFill>
                <a:srgbClr val="C00000"/>
              </a:solidFill>
            </a:endParaRPr>
          </a:p>
          <a:p>
            <a:pPr marL="182563" indent="-182563">
              <a:buClr>
                <a:schemeClr val="bg2"/>
              </a:buClr>
            </a:pPr>
            <a:endParaRPr lang="de-DE" sz="1600" b="1" dirty="0" smtClean="0">
              <a:solidFill>
                <a:srgbClr val="C00000"/>
              </a:solidFill>
            </a:endParaRPr>
          </a:p>
        </p:txBody>
      </p:sp>
      <p:pic>
        <p:nvPicPr>
          <p:cNvPr id="15362" name="Picture 2" descr="L:\fotolia-Bilder\Betriebswirtschaft\Euro_Bogen_41032267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857628"/>
            <a:ext cx="2628232" cy="1819545"/>
          </a:xfrm>
          <a:prstGeom prst="rect">
            <a:avLst/>
          </a:prstGeom>
          <a:noFill/>
        </p:spPr>
      </p:pic>
      <p:sp>
        <p:nvSpPr>
          <p:cNvPr id="8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/>
              <a:t>Die Volkswirt-</a:t>
            </a:r>
            <a:r>
              <a:rPr lang="de-DE" kern="1200" dirty="0" err="1"/>
              <a:t>schaftliche</a:t>
            </a:r>
            <a:r>
              <a:rPr lang="de-DE" kern="1200" dirty="0"/>
              <a:t> Gesamtrechnung (VGR)</a:t>
            </a:r>
          </a:p>
          <a:p>
            <a:pPr eaLnBrk="1" hangingPunct="1"/>
            <a:r>
              <a:rPr lang="de-DE" kern="1200" dirty="0"/>
              <a:t>Konjunktur und Wirtschafts-</a:t>
            </a:r>
            <a:r>
              <a:rPr lang="de-DE" kern="1200" dirty="0" err="1"/>
              <a:t>wachstum</a:t>
            </a:r>
            <a:r>
              <a:rPr lang="de-DE" kern="1200" dirty="0"/>
              <a:t> </a:t>
            </a:r>
          </a:p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4646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714480" y="1142984"/>
            <a:ext cx="732155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/>
              <a:t>Geld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Geld und Währung</a:t>
            </a:r>
          </a:p>
        </p:txBody>
      </p:sp>
      <p:sp>
        <p:nvSpPr>
          <p:cNvPr id="16" name="Textfeld 4"/>
          <p:cNvSpPr txBox="1">
            <a:spLocks noChangeArrowheads="1"/>
          </p:cNvSpPr>
          <p:nvPr/>
        </p:nvSpPr>
        <p:spPr bwMode="auto">
          <a:xfrm>
            <a:off x="1714480" y="1520788"/>
            <a:ext cx="74295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dirty="0" smtClean="0">
                <a:solidFill>
                  <a:srgbClr val="43BFB6"/>
                </a:solidFill>
                <a:latin typeface="ScalaSansLF-Regular" pitchFamily="34" charset="0"/>
              </a:rPr>
              <a:t>Geld</a:t>
            </a:r>
            <a:r>
              <a:rPr lang="de-DE" sz="1600" b="1" dirty="0" smtClean="0"/>
              <a:t> </a:t>
            </a:r>
            <a:r>
              <a:rPr lang="de-DE" sz="1600" dirty="0" smtClean="0">
                <a:latin typeface="ScalaSansLF-Regular" pitchFamily="34" charset="0"/>
              </a:rPr>
              <a:t>= Mittel zum Güteraustausch und wird beim Kauf bzw. Verkauf von Waren und Dienstleistungen verwendet.</a:t>
            </a:r>
            <a:endParaRPr lang="de-DE" sz="1600" dirty="0" smtClean="0">
              <a:solidFill>
                <a:srgbClr val="C0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692" y="5503551"/>
            <a:ext cx="5868652" cy="91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/>
              <a:t>Die Volkswirt-</a:t>
            </a:r>
            <a:r>
              <a:rPr lang="de-DE" kern="1200" dirty="0" err="1"/>
              <a:t>schaftliche</a:t>
            </a:r>
            <a:r>
              <a:rPr lang="de-DE" kern="1200" dirty="0"/>
              <a:t> Gesamtrechnung (VGR)</a:t>
            </a:r>
          </a:p>
          <a:p>
            <a:pPr eaLnBrk="1" hangingPunct="1"/>
            <a:r>
              <a:rPr lang="de-DE" kern="1200" dirty="0"/>
              <a:t>Konjunktur und Wirtschafts-</a:t>
            </a:r>
            <a:r>
              <a:rPr lang="de-DE" kern="1200" dirty="0" err="1"/>
              <a:t>wachstum</a:t>
            </a:r>
            <a:r>
              <a:rPr lang="de-DE" kern="1200" dirty="0"/>
              <a:t> </a:t>
            </a:r>
          </a:p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096852"/>
            <a:ext cx="4881438" cy="324314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120172" y="2312876"/>
            <a:ext cx="30238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/>
              <a:t>Tausch bis </a:t>
            </a:r>
            <a:r>
              <a:rPr lang="de-DE" sz="1000" b="1" dirty="0" err="1" smtClean="0"/>
              <a:t>c.a</a:t>
            </a:r>
            <a:r>
              <a:rPr lang="de-DE" sz="1000" b="1" dirty="0" smtClean="0"/>
              <a:t>. </a:t>
            </a:r>
            <a:r>
              <a:rPr lang="de-DE" sz="1000" b="1" dirty="0"/>
              <a:t>7</a:t>
            </a:r>
            <a:r>
              <a:rPr lang="de-DE" sz="1000" b="1" dirty="0" smtClean="0"/>
              <a:t>.000 </a:t>
            </a:r>
            <a:r>
              <a:rPr lang="de-DE" sz="1000" b="1" dirty="0" smtClean="0"/>
              <a:t>BC</a:t>
            </a:r>
          </a:p>
          <a:p>
            <a:endParaRPr lang="de-DE" sz="1000" b="1" dirty="0"/>
          </a:p>
          <a:p>
            <a:r>
              <a:rPr lang="de-DE" sz="1000" b="1" dirty="0" smtClean="0"/>
              <a:t>Warengeld (Muscheln,...) bis </a:t>
            </a:r>
            <a:r>
              <a:rPr lang="de-DE" sz="1000" b="1" dirty="0" err="1" smtClean="0"/>
              <a:t>c.a</a:t>
            </a:r>
            <a:r>
              <a:rPr lang="de-DE" sz="1000" b="1" dirty="0" smtClean="0"/>
              <a:t>. </a:t>
            </a:r>
            <a:r>
              <a:rPr lang="de-DE" sz="1000" b="1" dirty="0" smtClean="0"/>
              <a:t>4000 </a:t>
            </a:r>
            <a:r>
              <a:rPr lang="de-DE" sz="1000" b="1" dirty="0" smtClean="0"/>
              <a:t>BC</a:t>
            </a:r>
          </a:p>
          <a:p>
            <a:endParaRPr lang="de-DE" sz="1000" dirty="0"/>
          </a:p>
          <a:p>
            <a:r>
              <a:rPr lang="de-DE" sz="1000" b="1" dirty="0" smtClean="0"/>
              <a:t>Münzgeld (Krösus) ab </a:t>
            </a:r>
            <a:r>
              <a:rPr lang="de-DE" sz="1000" b="1" dirty="0" err="1" smtClean="0"/>
              <a:t>ca</a:t>
            </a:r>
            <a:r>
              <a:rPr lang="de-DE" sz="1000" b="1" dirty="0" smtClean="0"/>
              <a:t> </a:t>
            </a:r>
            <a:r>
              <a:rPr lang="de-DE" sz="1000" b="1" dirty="0" smtClean="0"/>
              <a:t>700 </a:t>
            </a:r>
            <a:r>
              <a:rPr lang="de-DE" sz="1000" b="1" dirty="0" smtClean="0"/>
              <a:t>AC</a:t>
            </a:r>
          </a:p>
          <a:p>
            <a:r>
              <a:rPr lang="de-DE" sz="1000" dirty="0" smtClean="0"/>
              <a:t>Stoffwertiges Geld: Münzen haben Wert</a:t>
            </a:r>
          </a:p>
          <a:p>
            <a:r>
              <a:rPr lang="de-DE" sz="1000" dirty="0" smtClean="0"/>
              <a:t>Stoffwertloses Geld: Münzen haben kaum Wert </a:t>
            </a:r>
          </a:p>
          <a:p>
            <a:endParaRPr lang="de-DE" sz="1000" dirty="0"/>
          </a:p>
          <a:p>
            <a:r>
              <a:rPr lang="de-DE" sz="1000" b="1" dirty="0" smtClean="0"/>
              <a:t>Papiergeld ab </a:t>
            </a:r>
            <a:r>
              <a:rPr lang="de-DE" sz="1000" b="1" dirty="0" err="1" smtClean="0"/>
              <a:t>ca</a:t>
            </a:r>
            <a:r>
              <a:rPr lang="de-DE" sz="1000" b="1" dirty="0" smtClean="0"/>
              <a:t> </a:t>
            </a:r>
            <a:r>
              <a:rPr lang="de-DE" sz="1000" b="1" dirty="0" smtClean="0"/>
              <a:t>1600 </a:t>
            </a:r>
            <a:r>
              <a:rPr lang="de-DE" sz="1000" b="1" dirty="0" smtClean="0"/>
              <a:t>AC</a:t>
            </a:r>
          </a:p>
          <a:p>
            <a:endParaRPr lang="de-DE" sz="1000" dirty="0"/>
          </a:p>
          <a:p>
            <a:r>
              <a:rPr lang="de-DE" sz="1000" b="1" dirty="0" smtClean="0"/>
              <a:t>Giralgeld (Buchgeld auf KONTEN)</a:t>
            </a:r>
          </a:p>
          <a:p>
            <a:r>
              <a:rPr lang="de-DE" sz="1000" dirty="0" smtClean="0"/>
              <a:t>ab 20. </a:t>
            </a:r>
            <a:r>
              <a:rPr lang="de-DE" sz="1000" dirty="0" err="1" smtClean="0"/>
              <a:t>Jhdt</a:t>
            </a:r>
            <a:endParaRPr lang="de-DE" sz="1000" dirty="0" smtClean="0"/>
          </a:p>
          <a:p>
            <a:endParaRPr lang="de-DE" sz="1000" dirty="0"/>
          </a:p>
          <a:p>
            <a:r>
              <a:rPr lang="de-DE" sz="1000" b="1" dirty="0" smtClean="0"/>
              <a:t>Plastikgeld ab Mitte 20. Jhdt.</a:t>
            </a:r>
          </a:p>
          <a:p>
            <a:endParaRPr lang="de-DE" sz="1000" dirty="0" smtClean="0"/>
          </a:p>
          <a:p>
            <a:r>
              <a:rPr lang="de-DE" sz="1000" b="1" dirty="0" smtClean="0"/>
              <a:t>Online Banking ab Ende 20. </a:t>
            </a:r>
            <a:r>
              <a:rPr lang="de-DE" sz="1000" b="1" dirty="0" err="1" smtClean="0"/>
              <a:t>Jhdt</a:t>
            </a:r>
            <a:endParaRPr lang="de-DE" sz="1000" b="1" dirty="0"/>
          </a:p>
          <a:p>
            <a:endParaRPr lang="de-DE" sz="1000" b="1" dirty="0" smtClean="0"/>
          </a:p>
          <a:p>
            <a:r>
              <a:rPr lang="de-DE" sz="1000" b="1" dirty="0" smtClean="0"/>
              <a:t>Modernes bezahlen 21. </a:t>
            </a:r>
            <a:r>
              <a:rPr lang="de-DE" sz="1000" b="1" dirty="0" err="1" smtClean="0"/>
              <a:t>Jhdt</a:t>
            </a:r>
            <a:endParaRPr lang="de-DE" sz="1000" b="1" dirty="0" smtClean="0"/>
          </a:p>
          <a:p>
            <a:r>
              <a:rPr lang="de-DE" sz="1000" dirty="0" smtClean="0"/>
              <a:t>Mobile </a:t>
            </a:r>
            <a:r>
              <a:rPr lang="de-DE" sz="1000" dirty="0" err="1" smtClean="0"/>
              <a:t>pay</a:t>
            </a:r>
            <a:r>
              <a:rPr lang="de-DE" sz="1000" dirty="0" smtClean="0"/>
              <a:t>, Pay Pal, ...</a:t>
            </a:r>
          </a:p>
          <a:p>
            <a:endParaRPr lang="de-DE" sz="1000" dirty="0" smtClean="0"/>
          </a:p>
        </p:txBody>
      </p:sp>
    </p:spTree>
    <p:extLst>
      <p:ext uri="{BB962C8B-B14F-4D97-AF65-F5344CB8AC3E}">
        <p14:creationId xmlns:p14="http://schemas.microsoft.com/office/powerpoint/2010/main" val="114202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714480" y="1142984"/>
            <a:ext cx="732155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 smtClean="0"/>
              <a:t>Geldfunktionen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Geld und Währung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/>
              <a:t>Die Volkswirt-</a:t>
            </a:r>
            <a:r>
              <a:rPr lang="de-DE" kern="1200" dirty="0" err="1"/>
              <a:t>schaftliche</a:t>
            </a:r>
            <a:r>
              <a:rPr lang="de-DE" kern="1200" dirty="0"/>
              <a:t> Gesamtrechnung (VGR)</a:t>
            </a:r>
          </a:p>
          <a:p>
            <a:pPr eaLnBrk="1" hangingPunct="1"/>
            <a:r>
              <a:rPr lang="de-DE" kern="1200" dirty="0"/>
              <a:t>Konjunktur und Wirtschafts-</a:t>
            </a:r>
            <a:r>
              <a:rPr lang="de-DE" kern="1200" dirty="0" err="1"/>
              <a:t>wachstum</a:t>
            </a:r>
            <a:r>
              <a:rPr lang="de-DE" kern="1200" dirty="0"/>
              <a:t> </a:t>
            </a:r>
          </a:p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  <p:pic>
        <p:nvPicPr>
          <p:cNvPr id="7" name="Grafik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9630" r="18981" b="52452"/>
          <a:stretch/>
        </p:blipFill>
        <p:spPr bwMode="auto">
          <a:xfrm>
            <a:off x="1691680" y="1664804"/>
            <a:ext cx="6876764" cy="4248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553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367644" y="1160748"/>
            <a:ext cx="7776356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 smtClean="0"/>
              <a:t>Binnenwert (Inflation, Deflation), Außenwert (Wechselkurs)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Geld und Währung</a:t>
            </a:r>
          </a:p>
        </p:txBody>
      </p:sp>
      <p:sp>
        <p:nvSpPr>
          <p:cNvPr id="16" name="Textfeld 4"/>
          <p:cNvSpPr txBox="1">
            <a:spLocks noChangeArrowheads="1"/>
          </p:cNvSpPr>
          <p:nvPr/>
        </p:nvSpPr>
        <p:spPr bwMode="auto">
          <a:xfrm>
            <a:off x="1714480" y="1643050"/>
            <a:ext cx="7215238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DE" sz="1600" b="1" dirty="0" smtClean="0">
              <a:solidFill>
                <a:srgbClr val="C00000"/>
              </a:solidFill>
            </a:endParaRPr>
          </a:p>
          <a:p>
            <a:r>
              <a:rPr lang="de-DE" sz="1600" dirty="0" smtClean="0">
                <a:latin typeface="ScalaSansLF-Regular" pitchFamily="34" charset="0"/>
              </a:rPr>
              <a:t>Der Wert des Geldes wird durch seine Kaufkraft ausgedrückt. </a:t>
            </a:r>
          </a:p>
          <a:p>
            <a:endParaRPr lang="de-DE" sz="1600" b="1" dirty="0">
              <a:solidFill>
                <a:srgbClr val="C00000"/>
              </a:solidFill>
            </a:endParaRPr>
          </a:p>
          <a:p>
            <a:r>
              <a:rPr lang="de-DE" sz="2200" dirty="0" smtClean="0">
                <a:solidFill>
                  <a:srgbClr val="43BFB6"/>
                </a:solidFill>
                <a:latin typeface="ScalaSansLF-Regular" pitchFamily="34" charset="0"/>
              </a:rPr>
              <a:t>Kaufkraft</a:t>
            </a:r>
            <a:r>
              <a:rPr lang="de-DE" sz="1600" b="1" dirty="0" smtClean="0"/>
              <a:t> </a:t>
            </a:r>
            <a:r>
              <a:rPr lang="de-DE" sz="1600" dirty="0" smtClean="0">
                <a:latin typeface="ScalaSansLF-Regular" pitchFamily="34" charset="0"/>
              </a:rPr>
              <a:t>= die Gütermenge, die man für eine bestimmte Geldmenge kaufen kann.</a:t>
            </a:r>
            <a:endParaRPr lang="de-AT" sz="1600" dirty="0" smtClean="0">
              <a:solidFill>
                <a:srgbClr val="C00000"/>
              </a:solidFill>
              <a:latin typeface="ScalaSansLF-Regular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692" y="3140968"/>
            <a:ext cx="6408712" cy="153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/>
              <a:t>Die Volkswirt-</a:t>
            </a:r>
            <a:r>
              <a:rPr lang="de-DE" kern="1200" dirty="0" err="1"/>
              <a:t>schaftliche</a:t>
            </a:r>
            <a:r>
              <a:rPr lang="de-DE" kern="1200" dirty="0"/>
              <a:t> Gesamtrechnung (VGR)</a:t>
            </a:r>
          </a:p>
          <a:p>
            <a:pPr eaLnBrk="1" hangingPunct="1"/>
            <a:r>
              <a:rPr lang="de-DE" kern="1200" dirty="0"/>
              <a:t>Konjunktur und Wirtschafts-</a:t>
            </a:r>
            <a:r>
              <a:rPr lang="de-DE" kern="1200" dirty="0" err="1"/>
              <a:t>wachstum</a:t>
            </a:r>
            <a:r>
              <a:rPr lang="de-DE" kern="1200" dirty="0"/>
              <a:t> </a:t>
            </a:r>
          </a:p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797152"/>
            <a:ext cx="1988399" cy="141721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71700" y="5049180"/>
            <a:ext cx="3554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Wenn zu viel Geld gedruckt wird: </a:t>
            </a:r>
          </a:p>
          <a:p>
            <a:r>
              <a:rPr lang="de-DE" dirty="0"/>
              <a:t>d</a:t>
            </a:r>
            <a:r>
              <a:rPr lang="de-DE" dirty="0" smtClean="0"/>
              <a:t>roht Hyperinflation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272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Geld und Währung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714480" y="1142984"/>
            <a:ext cx="732155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 smtClean="0"/>
              <a:t>Warenkorb zur Messung der Inflation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/>
              <a:t>Die Volkswirt-</a:t>
            </a:r>
            <a:r>
              <a:rPr lang="de-DE" kern="1200" dirty="0" err="1"/>
              <a:t>schaftliche</a:t>
            </a:r>
            <a:r>
              <a:rPr lang="de-DE" kern="1200" dirty="0"/>
              <a:t> Gesamtrechnung (VGR)</a:t>
            </a:r>
          </a:p>
          <a:p>
            <a:pPr eaLnBrk="1" hangingPunct="1"/>
            <a:r>
              <a:rPr lang="de-DE" kern="1200" dirty="0"/>
              <a:t>Konjunktur und Wirtschafts-</a:t>
            </a:r>
            <a:r>
              <a:rPr lang="de-DE" kern="1200" dirty="0" err="1"/>
              <a:t>wachstum</a:t>
            </a:r>
            <a:r>
              <a:rPr lang="de-DE" kern="1200" dirty="0"/>
              <a:t> </a:t>
            </a:r>
          </a:p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  <p:pic>
        <p:nvPicPr>
          <p:cNvPr id="6" name="Grafik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4" t="6587" r="29574" b="69698"/>
          <a:stretch/>
        </p:blipFill>
        <p:spPr bwMode="auto">
          <a:xfrm rot="10800000">
            <a:off x="1583667" y="1664804"/>
            <a:ext cx="6804756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460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Warenkorb im Wandel der Zeit</a:t>
            </a:r>
            <a:endParaRPr lang="de-DE" dirty="0"/>
          </a:p>
        </p:txBody>
      </p:sp>
      <p:pic>
        <p:nvPicPr>
          <p:cNvPr id="6" name="Grafi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692696"/>
            <a:ext cx="6876764" cy="5487526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Geld und Währung</a:t>
            </a:r>
          </a:p>
        </p:txBody>
      </p:sp>
    </p:spTree>
    <p:extLst>
      <p:ext uri="{BB962C8B-B14F-4D97-AF65-F5344CB8AC3E}">
        <p14:creationId xmlns:p14="http://schemas.microsoft.com/office/powerpoint/2010/main" val="132899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822450" y="656692"/>
            <a:ext cx="732155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 smtClean="0"/>
              <a:t>Störungen des Geld-Güter-Gleichgewichts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Geld und Währung</a:t>
            </a:r>
          </a:p>
        </p:txBody>
      </p:sp>
      <p:sp>
        <p:nvSpPr>
          <p:cNvPr id="16" name="Textfeld 4"/>
          <p:cNvSpPr txBox="1">
            <a:spLocks noChangeArrowheads="1"/>
          </p:cNvSpPr>
          <p:nvPr/>
        </p:nvSpPr>
        <p:spPr bwMode="auto">
          <a:xfrm>
            <a:off x="1857324" y="980728"/>
            <a:ext cx="72866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dirty="0" smtClean="0">
                <a:solidFill>
                  <a:srgbClr val="43BFB6"/>
                </a:solidFill>
                <a:latin typeface="ScalaSansLF-Regular" pitchFamily="34" charset="0"/>
              </a:rPr>
              <a:t>Ursache für Inflation: 3 Arten</a:t>
            </a:r>
          </a:p>
          <a:p>
            <a:endParaRPr lang="de-DE" sz="1600" b="1" dirty="0" smtClean="0">
              <a:solidFill>
                <a:srgbClr val="C00000"/>
              </a:solidFill>
            </a:endParaRPr>
          </a:p>
          <a:p>
            <a:pPr marL="182563" indent="-182563">
              <a:buClr>
                <a:schemeClr val="bg2"/>
              </a:buClr>
            </a:pPr>
            <a:endParaRPr lang="de-DE" sz="1600" b="1" dirty="0" smtClean="0">
              <a:solidFill>
                <a:srgbClr val="C0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" y="1484784"/>
            <a:ext cx="4715836" cy="129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816932"/>
            <a:ext cx="4733315" cy="198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020" y="1484784"/>
            <a:ext cx="4369446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200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714480" y="1142984"/>
            <a:ext cx="732155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 smtClean="0"/>
              <a:t>Störungen des Geld-Güter-Gleichgewichts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Geld und Währung</a:t>
            </a:r>
          </a:p>
        </p:txBody>
      </p:sp>
      <p:sp>
        <p:nvSpPr>
          <p:cNvPr id="16" name="Textfeld 4"/>
          <p:cNvSpPr txBox="1">
            <a:spLocks noChangeArrowheads="1"/>
          </p:cNvSpPr>
          <p:nvPr/>
        </p:nvSpPr>
        <p:spPr bwMode="auto">
          <a:xfrm>
            <a:off x="1714480" y="1643051"/>
            <a:ext cx="72866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dirty="0" smtClean="0">
                <a:solidFill>
                  <a:srgbClr val="43BFB6"/>
                </a:solidFill>
                <a:latin typeface="ScalaSansLF-Regular" pitchFamily="34" charset="0"/>
              </a:rPr>
              <a:t>Preis-Lohn-Spirale und Lohn-Preis-Spirale</a:t>
            </a:r>
          </a:p>
          <a:p>
            <a:endParaRPr lang="de-DE" sz="1600" b="1" dirty="0" smtClean="0">
              <a:solidFill>
                <a:srgbClr val="C00000"/>
              </a:solidFill>
            </a:endParaRPr>
          </a:p>
          <a:p>
            <a:pPr marL="182563" indent="-182563">
              <a:buClr>
                <a:schemeClr val="bg2"/>
              </a:buClr>
            </a:pPr>
            <a:endParaRPr lang="de-DE" sz="1600" b="1" dirty="0" smtClean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214554"/>
            <a:ext cx="5681151" cy="37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/>
              <a:t>Die Volkswirt-</a:t>
            </a:r>
            <a:r>
              <a:rPr lang="de-DE" kern="1200" dirty="0" err="1"/>
              <a:t>schaftliche</a:t>
            </a:r>
            <a:r>
              <a:rPr lang="de-DE" kern="1200" dirty="0"/>
              <a:t> Gesamtrechnung (VGR)</a:t>
            </a:r>
          </a:p>
          <a:p>
            <a:pPr eaLnBrk="1" hangingPunct="1"/>
            <a:r>
              <a:rPr lang="de-DE" kern="1200" dirty="0"/>
              <a:t>Konjunktur und Wirtschafts-</a:t>
            </a:r>
            <a:r>
              <a:rPr lang="de-DE" kern="1200" dirty="0" err="1"/>
              <a:t>wachstum</a:t>
            </a:r>
            <a:r>
              <a:rPr lang="de-DE" kern="1200" dirty="0"/>
              <a:t> </a:t>
            </a:r>
          </a:p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6845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714480" y="1142984"/>
            <a:ext cx="732155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 smtClean="0"/>
              <a:t>Störungen des Geld-Güter-Gleichgewichts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Geld und Währung</a:t>
            </a:r>
          </a:p>
        </p:txBody>
      </p:sp>
      <p:sp>
        <p:nvSpPr>
          <p:cNvPr id="16" name="Textfeld 4"/>
          <p:cNvSpPr txBox="1">
            <a:spLocks noChangeArrowheads="1"/>
          </p:cNvSpPr>
          <p:nvPr/>
        </p:nvSpPr>
        <p:spPr bwMode="auto">
          <a:xfrm>
            <a:off x="1714480" y="1571612"/>
            <a:ext cx="7286676" cy="42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dirty="0" smtClean="0">
                <a:solidFill>
                  <a:srgbClr val="43BFB6"/>
                </a:solidFill>
                <a:latin typeface="ScalaSansLF-Regular" pitchFamily="34" charset="0"/>
              </a:rPr>
              <a:t>Inflationsbekämpfung</a:t>
            </a:r>
          </a:p>
          <a:p>
            <a:endParaRPr lang="de-DE" sz="1600" b="1" dirty="0" smtClean="0">
              <a:solidFill>
                <a:srgbClr val="C00000"/>
              </a:solidFill>
              <a:latin typeface="ScalaSansLF-Regular" pitchFamily="34" charset="0"/>
            </a:endParaRPr>
          </a:p>
          <a:p>
            <a:r>
              <a:rPr lang="de-DE" sz="2200" dirty="0" smtClean="0">
                <a:solidFill>
                  <a:srgbClr val="43BFB6"/>
                </a:solidFill>
                <a:latin typeface="ScalaSansLF-Regular" pitchFamily="34" charset="0"/>
              </a:rPr>
              <a:t>Europäische Zentralbank (EZB)</a:t>
            </a:r>
          </a:p>
          <a:p>
            <a:endParaRPr lang="de-DE" sz="1000" b="1" dirty="0" smtClean="0">
              <a:solidFill>
                <a:srgbClr val="C00000"/>
              </a:solidFill>
              <a:latin typeface="ScalaSansLF-Regular" pitchFamily="34" charset="0"/>
            </a:endParaRP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de-DE" sz="1600" dirty="0" smtClean="0">
                <a:latin typeface="ScalaSansLF-Regular" pitchFamily="34" charset="0"/>
              </a:rPr>
              <a:t>Leitzinssatz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de-DE" sz="1600" dirty="0" smtClean="0">
                <a:latin typeface="ScalaSansLF-Regular" pitchFamily="34" charset="0"/>
              </a:rPr>
              <a:t>Steuerung der Geldmenge (M3)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itchFamily="2" charset="2"/>
              <a:buChar char="§"/>
            </a:pPr>
            <a:endParaRPr lang="de-DE" sz="1600" dirty="0" smtClean="0">
              <a:solidFill>
                <a:srgbClr val="C00000"/>
              </a:solidFill>
              <a:latin typeface="ScalaSansLF-Regular" pitchFamily="34" charset="0"/>
            </a:endParaRP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r>
              <a:rPr lang="de-DE" sz="2200" dirty="0" smtClean="0">
                <a:solidFill>
                  <a:srgbClr val="43BFB6"/>
                </a:solidFill>
                <a:latin typeface="ScalaSansLF-Regular" pitchFamily="34" charset="0"/>
              </a:rPr>
              <a:t>Staat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endParaRPr lang="de-DE" sz="1000" b="1" dirty="0" smtClean="0">
              <a:solidFill>
                <a:srgbClr val="C00000"/>
              </a:solidFill>
              <a:latin typeface="ScalaSansLF-Regular" pitchFamily="34" charset="0"/>
            </a:endParaRP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de-DE" sz="1600" dirty="0" smtClean="0">
                <a:latin typeface="ScalaSansLF-Regular" pitchFamily="34" charset="0"/>
              </a:rPr>
              <a:t>Nachfragedämpfung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de-DE" sz="1600" dirty="0" smtClean="0">
                <a:latin typeface="ScalaSansLF-Regular" pitchFamily="34" charset="0"/>
              </a:rPr>
              <a:t>Einkommens- und Lohnpolitik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de-DE" sz="1600" dirty="0" smtClean="0">
                <a:latin typeface="ScalaSansLF-Regular" pitchFamily="34" charset="0"/>
              </a:rPr>
              <a:t>Streichung von Subventionen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de-DE" sz="1600" dirty="0" smtClean="0">
                <a:latin typeface="ScalaSansLF-Regular" pitchFamily="34" charset="0"/>
              </a:rPr>
              <a:t>Wettbewerbspolitik</a:t>
            </a:r>
          </a:p>
          <a:p>
            <a:pPr marL="180975" indent="-180975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endParaRPr lang="de-DE" sz="1000" dirty="0" smtClean="0">
              <a:solidFill>
                <a:srgbClr val="C00000"/>
              </a:solidFill>
            </a:endParaRP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/>
              <a:t>Die Volkswirt-</a:t>
            </a:r>
            <a:r>
              <a:rPr lang="de-DE" kern="1200" dirty="0" err="1"/>
              <a:t>schaftliche</a:t>
            </a:r>
            <a:r>
              <a:rPr lang="de-DE" kern="1200" dirty="0"/>
              <a:t> Gesamtrechnung (VGR)</a:t>
            </a:r>
          </a:p>
          <a:p>
            <a:pPr eaLnBrk="1" hangingPunct="1"/>
            <a:r>
              <a:rPr lang="de-DE" kern="1200" dirty="0"/>
              <a:t>Konjunktur und Wirtschafts-</a:t>
            </a:r>
            <a:r>
              <a:rPr lang="de-DE" kern="1200" dirty="0" err="1"/>
              <a:t>wachstum</a:t>
            </a:r>
            <a:r>
              <a:rPr lang="de-DE" kern="1200" dirty="0"/>
              <a:t> </a:t>
            </a:r>
          </a:p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5297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Macintosh PowerPoint</Application>
  <PresentationFormat>Bildschirmpräsentation (4:3)</PresentationFormat>
  <Paragraphs>132</Paragraphs>
  <Slides>11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Peter H.</dc:creator>
  <cp:lastModifiedBy>werner holzheu</cp:lastModifiedBy>
  <cp:revision>644</cp:revision>
  <dcterms:created xsi:type="dcterms:W3CDTF">2005-01-09T10:34:09Z</dcterms:created>
  <dcterms:modified xsi:type="dcterms:W3CDTF">2020-03-01T15:38:19Z</dcterms:modified>
</cp:coreProperties>
</file>