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1FF"/>
    <a:srgbClr val="706AD7"/>
    <a:srgbClr val="FEB7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p:restoredTop sz="94662"/>
  </p:normalViewPr>
  <p:slideViewPr>
    <p:cSldViewPr snapToGrid="0" snapToObjects="1">
      <p:cViewPr varScale="1">
        <p:scale>
          <a:sx n="108" d="100"/>
          <a:sy n="108" d="100"/>
        </p:scale>
        <p:origin x="1608"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a:t>Master-Untertitelformat bearbeiten</a:t>
            </a:r>
            <a:endParaRPr lang="de-DE"/>
          </a:p>
        </p:txBody>
      </p:sp>
      <p:sp>
        <p:nvSpPr>
          <p:cNvPr id="4" name="Datumsplatzhalter 3"/>
          <p:cNvSpPr>
            <a:spLocks noGrp="1"/>
          </p:cNvSpPr>
          <p:nvPr>
            <p:ph type="dt" sz="half" idx="10"/>
          </p:nvPr>
        </p:nvSpPr>
        <p:spPr/>
        <p:txBody>
          <a:bodyPr/>
          <a:lstStyle/>
          <a:p>
            <a:fld id="{30F94315-7ADF-7E49-820F-FCD4B9C9208B}" type="datetimeFigureOut">
              <a:rPr lang="de-DE" smtClean="0"/>
              <a:t>03.04.20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416169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30F94315-7ADF-7E49-820F-FCD4B9C9208B}" type="datetimeFigureOut">
              <a:rPr lang="de-DE" smtClean="0"/>
              <a:t>03.04.20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414358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30F94315-7ADF-7E49-820F-FCD4B9C9208B}" type="datetimeFigureOut">
              <a:rPr lang="de-DE" smtClean="0"/>
              <a:t>03.04.20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334718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idx="1"/>
          </p:nvPr>
        </p:nvSpPr>
        <p:spPr/>
        <p:txBody>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10"/>
          </p:nvPr>
        </p:nvSpPr>
        <p:spPr/>
        <p:txBody>
          <a:bodyPr/>
          <a:lstStyle/>
          <a:p>
            <a:fld id="{30F94315-7ADF-7E49-820F-FCD4B9C9208B}" type="datetimeFigureOut">
              <a:rPr lang="de-DE" smtClean="0"/>
              <a:t>03.04.20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115527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a:t>Mastertextformat bearbeiten</a:t>
            </a:r>
          </a:p>
        </p:txBody>
      </p:sp>
      <p:sp>
        <p:nvSpPr>
          <p:cNvPr id="4" name="Datumsplatzhalter 3"/>
          <p:cNvSpPr>
            <a:spLocks noGrp="1"/>
          </p:cNvSpPr>
          <p:nvPr>
            <p:ph type="dt" sz="half" idx="10"/>
          </p:nvPr>
        </p:nvSpPr>
        <p:spPr/>
        <p:txBody>
          <a:bodyPr/>
          <a:lstStyle/>
          <a:p>
            <a:fld id="{30F94315-7ADF-7E49-820F-FCD4B9C9208B}" type="datetimeFigureOut">
              <a:rPr lang="de-DE" smtClean="0"/>
              <a:t>03.04.20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162409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Datumsplatzhalter 4"/>
          <p:cNvSpPr>
            <a:spLocks noGrp="1"/>
          </p:cNvSpPr>
          <p:nvPr>
            <p:ph type="dt" sz="half" idx="10"/>
          </p:nvPr>
        </p:nvSpPr>
        <p:spPr/>
        <p:txBody>
          <a:bodyPr/>
          <a:lstStyle/>
          <a:p>
            <a:fld id="{30F94315-7ADF-7E49-820F-FCD4B9C9208B}" type="datetimeFigureOut">
              <a:rPr lang="de-DE" smtClean="0"/>
              <a:t>03.04.20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172116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7" name="Datumsplatzhalter 6"/>
          <p:cNvSpPr>
            <a:spLocks noGrp="1"/>
          </p:cNvSpPr>
          <p:nvPr>
            <p:ph type="dt" sz="half" idx="10"/>
          </p:nvPr>
        </p:nvSpPr>
        <p:spPr/>
        <p:txBody>
          <a:bodyPr/>
          <a:lstStyle/>
          <a:p>
            <a:fld id="{30F94315-7ADF-7E49-820F-FCD4B9C9208B}" type="datetimeFigureOut">
              <a:rPr lang="de-DE" smtClean="0"/>
              <a:t>03.04.20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314144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a:t>Mastertitelformat bearbeiten</a:t>
            </a:r>
            <a:endParaRPr lang="de-DE"/>
          </a:p>
        </p:txBody>
      </p:sp>
      <p:sp>
        <p:nvSpPr>
          <p:cNvPr id="3" name="Datumsplatzhalter 2"/>
          <p:cNvSpPr>
            <a:spLocks noGrp="1"/>
          </p:cNvSpPr>
          <p:nvPr>
            <p:ph type="dt" sz="half" idx="10"/>
          </p:nvPr>
        </p:nvSpPr>
        <p:spPr/>
        <p:txBody>
          <a:bodyPr/>
          <a:lstStyle/>
          <a:p>
            <a:fld id="{30F94315-7ADF-7E49-820F-FCD4B9C9208B}" type="datetimeFigureOut">
              <a:rPr lang="de-DE" smtClean="0"/>
              <a:t>03.04.20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45499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0F94315-7ADF-7E49-820F-FCD4B9C9208B}" type="datetimeFigureOut">
              <a:rPr lang="de-DE" smtClean="0"/>
              <a:t>03.04.20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324051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30F94315-7ADF-7E49-820F-FCD4B9C9208B}" type="datetimeFigureOut">
              <a:rPr lang="de-DE" smtClean="0"/>
              <a:t>03.04.20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334682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a:t>Mastertextformat bearbeiten</a:t>
            </a:r>
          </a:p>
        </p:txBody>
      </p:sp>
      <p:sp>
        <p:nvSpPr>
          <p:cNvPr id="5" name="Datumsplatzhalter 4"/>
          <p:cNvSpPr>
            <a:spLocks noGrp="1"/>
          </p:cNvSpPr>
          <p:nvPr>
            <p:ph type="dt" sz="half" idx="10"/>
          </p:nvPr>
        </p:nvSpPr>
        <p:spPr/>
        <p:txBody>
          <a:bodyPr/>
          <a:lstStyle/>
          <a:p>
            <a:fld id="{30F94315-7ADF-7E49-820F-FCD4B9C9208B}" type="datetimeFigureOut">
              <a:rPr lang="de-DE" smtClean="0"/>
              <a:t>03.04.20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16E198-DF74-494C-B685-955F2AD93A84}" type="slidenum">
              <a:rPr lang="de-DE" smtClean="0"/>
              <a:t>‹Nr.›</a:t>
            </a:fld>
            <a:endParaRPr lang="de-DE"/>
          </a:p>
        </p:txBody>
      </p:sp>
    </p:spTree>
    <p:extLst>
      <p:ext uri="{BB962C8B-B14F-4D97-AF65-F5344CB8AC3E}">
        <p14:creationId xmlns:p14="http://schemas.microsoft.com/office/powerpoint/2010/main" val="429049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94315-7ADF-7E49-820F-FCD4B9C9208B}" type="datetimeFigureOut">
              <a:rPr lang="de-DE" smtClean="0"/>
              <a:t>03.04.20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6E198-DF74-494C-B685-955F2AD93A84}" type="slidenum">
              <a:rPr lang="de-DE" smtClean="0"/>
              <a:t>‹Nr.›</a:t>
            </a:fld>
            <a:endParaRPr lang="de-DE"/>
          </a:p>
        </p:txBody>
      </p:sp>
    </p:spTree>
    <p:extLst>
      <p:ext uri="{BB962C8B-B14F-4D97-AF65-F5344CB8AC3E}">
        <p14:creationId xmlns:p14="http://schemas.microsoft.com/office/powerpoint/2010/main" val="1182155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s://kurier.at/wirtschaft/was-heisst-eigentlich-industrie-4-0/139.626.631" TargetMode="External"/><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6307" y="45169"/>
            <a:ext cx="8636180" cy="811231"/>
          </a:xfrm>
          <a:ln>
            <a:solidFill>
              <a:schemeClr val="tx1"/>
            </a:solidFill>
          </a:ln>
        </p:spPr>
        <p:txBody>
          <a:bodyPr>
            <a:normAutofit fontScale="90000"/>
          </a:bodyPr>
          <a:lstStyle/>
          <a:p>
            <a:pPr algn="l"/>
            <a:r>
              <a:rPr lang="de-DE" sz="2800" dirty="0"/>
              <a:t>Managementkonzept: Scientific Management &gt; </a:t>
            </a:r>
            <a:r>
              <a:rPr lang="de-DE" sz="2800" b="1" dirty="0"/>
              <a:t>Ford &amp; Taylor </a:t>
            </a:r>
            <a:br>
              <a:rPr lang="de-AT" sz="2800" b="1" dirty="0"/>
            </a:br>
            <a:r>
              <a:rPr lang="de-DE" sz="2800" dirty="0"/>
              <a:t> Organisierte Kontrolle der Arbeiter</a:t>
            </a:r>
          </a:p>
        </p:txBody>
      </p:sp>
      <p:sp>
        <p:nvSpPr>
          <p:cNvPr id="6" name="Textfeld 5"/>
          <p:cNvSpPr txBox="1"/>
          <p:nvPr/>
        </p:nvSpPr>
        <p:spPr>
          <a:xfrm>
            <a:off x="236307" y="911614"/>
            <a:ext cx="8636180" cy="1015663"/>
          </a:xfrm>
          <a:prstGeom prst="rect">
            <a:avLst/>
          </a:prstGeom>
          <a:noFill/>
          <a:ln>
            <a:solidFill>
              <a:schemeClr val="tx1"/>
            </a:solidFill>
          </a:ln>
        </p:spPr>
        <p:txBody>
          <a:bodyPr wrap="square" rtlCol="0">
            <a:spAutoFit/>
          </a:bodyPr>
          <a:lstStyle/>
          <a:p>
            <a:endParaRPr lang="de-DE" sz="1000" dirty="0"/>
          </a:p>
          <a:p>
            <a:endParaRPr lang="de-DE" sz="1000" dirty="0"/>
          </a:p>
          <a:p>
            <a:endParaRPr lang="de-DE" sz="1000" dirty="0"/>
          </a:p>
          <a:p>
            <a:endParaRPr lang="de-DE" sz="1000" dirty="0"/>
          </a:p>
          <a:p>
            <a:endParaRPr lang="de-DE" sz="1000" dirty="0"/>
          </a:p>
          <a:p>
            <a:endParaRPr lang="de-DE" sz="1000" dirty="0"/>
          </a:p>
        </p:txBody>
      </p:sp>
      <p:sp>
        <p:nvSpPr>
          <p:cNvPr id="7" name="Textfeld 6"/>
          <p:cNvSpPr txBox="1"/>
          <p:nvPr/>
        </p:nvSpPr>
        <p:spPr>
          <a:xfrm>
            <a:off x="236307" y="1927277"/>
            <a:ext cx="8636180" cy="1477328"/>
          </a:xfrm>
          <a:prstGeom prst="rect">
            <a:avLst/>
          </a:prstGeom>
          <a:noFill/>
          <a:ln>
            <a:solidFill>
              <a:schemeClr val="tx1"/>
            </a:solidFill>
          </a:ln>
        </p:spPr>
        <p:txBody>
          <a:bodyPr wrap="square" rtlCol="0">
            <a:spAutoFit/>
          </a:bodyPr>
          <a:lstStyle/>
          <a:p>
            <a:r>
              <a:rPr lang="de-DE" sz="1000" b="1" dirty="0"/>
              <a:t>Pioniere: </a:t>
            </a:r>
          </a:p>
          <a:p>
            <a:r>
              <a:rPr lang="de-DE" sz="1000" dirty="0"/>
              <a:t>Frederick Taylor</a:t>
            </a:r>
          </a:p>
          <a:p>
            <a:endParaRPr lang="de-DE" sz="1000" dirty="0"/>
          </a:p>
          <a:p>
            <a:endParaRPr lang="de-DE" sz="1000" dirty="0"/>
          </a:p>
          <a:p>
            <a:r>
              <a:rPr lang="de-DE" sz="1000" dirty="0"/>
              <a:t>Umsetzung</a:t>
            </a:r>
          </a:p>
          <a:p>
            <a:r>
              <a:rPr lang="de-DE" sz="1000" dirty="0"/>
              <a:t>Henry Ford</a:t>
            </a:r>
          </a:p>
          <a:p>
            <a:endParaRPr lang="de-DE" sz="1000" dirty="0"/>
          </a:p>
          <a:p>
            <a:endParaRPr lang="de-DE" sz="1000" dirty="0"/>
          </a:p>
          <a:p>
            <a:endParaRPr lang="de-DE" sz="1000" dirty="0"/>
          </a:p>
        </p:txBody>
      </p:sp>
      <p:pic>
        <p:nvPicPr>
          <p:cNvPr id="8" name="Bild 7"/>
          <p:cNvPicPr>
            <a:picLocks noChangeAspect="1"/>
          </p:cNvPicPr>
          <p:nvPr/>
        </p:nvPicPr>
        <p:blipFill>
          <a:blip r:embed="rId2"/>
          <a:stretch>
            <a:fillRect/>
          </a:stretch>
        </p:blipFill>
        <p:spPr>
          <a:xfrm>
            <a:off x="1417389" y="2092919"/>
            <a:ext cx="1730319" cy="1193496"/>
          </a:xfrm>
          <a:prstGeom prst="rect">
            <a:avLst/>
          </a:prstGeom>
        </p:spPr>
      </p:pic>
      <p:pic>
        <p:nvPicPr>
          <p:cNvPr id="9" name="Bild 8"/>
          <p:cNvPicPr>
            <a:picLocks noChangeAspect="1"/>
          </p:cNvPicPr>
          <p:nvPr/>
        </p:nvPicPr>
        <p:blipFill>
          <a:blip r:embed="rId3"/>
          <a:stretch>
            <a:fillRect/>
          </a:stretch>
        </p:blipFill>
        <p:spPr>
          <a:xfrm>
            <a:off x="3693300" y="2092918"/>
            <a:ext cx="2553105" cy="1311687"/>
          </a:xfrm>
          <a:prstGeom prst="rect">
            <a:avLst/>
          </a:prstGeom>
        </p:spPr>
      </p:pic>
      <p:sp>
        <p:nvSpPr>
          <p:cNvPr id="10" name="Textfeld 9"/>
          <p:cNvSpPr txBox="1"/>
          <p:nvPr/>
        </p:nvSpPr>
        <p:spPr>
          <a:xfrm>
            <a:off x="6264081" y="1962976"/>
            <a:ext cx="2608406" cy="1477328"/>
          </a:xfrm>
          <a:prstGeom prst="rect">
            <a:avLst/>
          </a:prstGeom>
          <a:noFill/>
        </p:spPr>
        <p:txBody>
          <a:bodyPr wrap="none" rtlCol="0">
            <a:spAutoFit/>
          </a:bodyPr>
          <a:lstStyle/>
          <a:p>
            <a:r>
              <a:rPr lang="de-DE" sz="1000" dirty="0"/>
              <a:t>Taylor arbeitete für Ford</a:t>
            </a:r>
          </a:p>
          <a:p>
            <a:r>
              <a:rPr lang="de-DE" sz="1000" dirty="0"/>
              <a:t>Produktionszeit für 1 Model T</a:t>
            </a:r>
          </a:p>
          <a:p>
            <a:r>
              <a:rPr lang="de-DE" sz="1000" dirty="0"/>
              <a:t>Konnte verringert werden auf </a:t>
            </a:r>
          </a:p>
          <a:p>
            <a:r>
              <a:rPr lang="de-DE" sz="1000" dirty="0"/>
              <a:t>93 Minuten</a:t>
            </a:r>
          </a:p>
          <a:p>
            <a:endParaRPr lang="de-DE" sz="1000" dirty="0"/>
          </a:p>
          <a:p>
            <a:r>
              <a:rPr lang="de-DE" sz="1000" dirty="0"/>
              <a:t>Ford verdoppelte die Löhne seiner Mitarbeiter</a:t>
            </a:r>
          </a:p>
          <a:p>
            <a:pPr marL="171450" indent="-171450">
              <a:buFont typeface="Arial"/>
              <a:buChar char="•"/>
            </a:pPr>
            <a:r>
              <a:rPr lang="de-DE" sz="1000" dirty="0"/>
              <a:t>Steigende Kaufkraft &gt; steigende Nachfrage</a:t>
            </a:r>
          </a:p>
          <a:p>
            <a:pPr marL="171450" indent="-171450">
              <a:buFont typeface="Arial"/>
              <a:buChar char="•"/>
            </a:pPr>
            <a:r>
              <a:rPr lang="de-DE" sz="1000" dirty="0"/>
              <a:t>Steigender Absatz</a:t>
            </a:r>
          </a:p>
          <a:p>
            <a:pPr marL="171450" indent="-171450">
              <a:buFont typeface="Arial"/>
              <a:buChar char="•"/>
            </a:pPr>
            <a:r>
              <a:rPr lang="de-DE" sz="1000" dirty="0"/>
              <a:t>(Fordismus)</a:t>
            </a:r>
          </a:p>
        </p:txBody>
      </p:sp>
      <p:sp>
        <p:nvSpPr>
          <p:cNvPr id="11" name="Textfeld 10"/>
          <p:cNvSpPr txBox="1"/>
          <p:nvPr/>
        </p:nvSpPr>
        <p:spPr>
          <a:xfrm>
            <a:off x="236307" y="3386200"/>
            <a:ext cx="8636180" cy="3323987"/>
          </a:xfrm>
          <a:prstGeom prst="rect">
            <a:avLst/>
          </a:prstGeom>
          <a:noFill/>
          <a:ln>
            <a:solidFill>
              <a:schemeClr val="tx1"/>
            </a:solidFill>
          </a:ln>
        </p:spPr>
        <p:txBody>
          <a:bodyPr wrap="square" rtlCol="0">
            <a:spAutoFit/>
          </a:bodyPr>
          <a:lstStyle/>
          <a:p>
            <a:r>
              <a:rPr lang="de-DE" sz="1000" b="1" dirty="0"/>
              <a:t>Aktuelle Beispiele:</a:t>
            </a:r>
          </a:p>
          <a:p>
            <a:r>
              <a:rPr lang="de-DE" sz="1000" dirty="0"/>
              <a:t>Fließfertigung KFZ Branche (VW) / Airline Branche (Airbus)</a:t>
            </a:r>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a:p>
            <a:endParaRPr lang="de-DE" sz="1000" b="1" dirty="0"/>
          </a:p>
        </p:txBody>
      </p:sp>
      <p:pic>
        <p:nvPicPr>
          <p:cNvPr id="12" name="Bild 11"/>
          <p:cNvPicPr>
            <a:picLocks noChangeAspect="1"/>
          </p:cNvPicPr>
          <p:nvPr/>
        </p:nvPicPr>
        <p:blipFill>
          <a:blip r:embed="rId4"/>
          <a:stretch>
            <a:fillRect/>
          </a:stretch>
        </p:blipFill>
        <p:spPr>
          <a:xfrm>
            <a:off x="1417389" y="3727512"/>
            <a:ext cx="1298446" cy="791396"/>
          </a:xfrm>
          <a:prstGeom prst="rect">
            <a:avLst/>
          </a:prstGeom>
        </p:spPr>
      </p:pic>
      <p:pic>
        <p:nvPicPr>
          <p:cNvPr id="13" name="Bild 12"/>
          <p:cNvPicPr>
            <a:picLocks noChangeAspect="1"/>
          </p:cNvPicPr>
          <p:nvPr/>
        </p:nvPicPr>
        <p:blipFill>
          <a:blip r:embed="rId5"/>
          <a:stretch>
            <a:fillRect/>
          </a:stretch>
        </p:blipFill>
        <p:spPr>
          <a:xfrm>
            <a:off x="3583116" y="3510980"/>
            <a:ext cx="1420382" cy="685531"/>
          </a:xfrm>
          <a:prstGeom prst="rect">
            <a:avLst/>
          </a:prstGeom>
        </p:spPr>
      </p:pic>
      <p:pic>
        <p:nvPicPr>
          <p:cNvPr id="14" name="Bild 13"/>
          <p:cNvPicPr>
            <a:picLocks noChangeAspect="1"/>
          </p:cNvPicPr>
          <p:nvPr/>
        </p:nvPicPr>
        <p:blipFill>
          <a:blip r:embed="rId6"/>
          <a:stretch>
            <a:fillRect/>
          </a:stretch>
        </p:blipFill>
        <p:spPr>
          <a:xfrm>
            <a:off x="5482479" y="3444099"/>
            <a:ext cx="1527851" cy="1191246"/>
          </a:xfrm>
          <a:prstGeom prst="rect">
            <a:avLst/>
          </a:prstGeom>
        </p:spPr>
      </p:pic>
      <p:pic>
        <p:nvPicPr>
          <p:cNvPr id="15" name="Bild 14"/>
          <p:cNvPicPr>
            <a:picLocks noChangeAspect="1"/>
          </p:cNvPicPr>
          <p:nvPr/>
        </p:nvPicPr>
        <p:blipFill>
          <a:blip r:embed="rId7"/>
          <a:stretch>
            <a:fillRect/>
          </a:stretch>
        </p:blipFill>
        <p:spPr>
          <a:xfrm>
            <a:off x="7128079" y="3444098"/>
            <a:ext cx="1548622" cy="1191247"/>
          </a:xfrm>
          <a:prstGeom prst="rect">
            <a:avLst/>
          </a:prstGeom>
        </p:spPr>
      </p:pic>
      <p:pic>
        <p:nvPicPr>
          <p:cNvPr id="16" name="Bild 15"/>
          <p:cNvPicPr>
            <a:picLocks noChangeAspect="1"/>
          </p:cNvPicPr>
          <p:nvPr/>
        </p:nvPicPr>
        <p:blipFill>
          <a:blip r:embed="rId8"/>
          <a:stretch>
            <a:fillRect/>
          </a:stretch>
        </p:blipFill>
        <p:spPr>
          <a:xfrm>
            <a:off x="4293307" y="3923544"/>
            <a:ext cx="1017902" cy="609716"/>
          </a:xfrm>
          <a:prstGeom prst="rect">
            <a:avLst/>
          </a:prstGeom>
        </p:spPr>
      </p:pic>
      <p:pic>
        <p:nvPicPr>
          <p:cNvPr id="17" name="Bild 16"/>
          <p:cNvPicPr>
            <a:picLocks noChangeAspect="1"/>
          </p:cNvPicPr>
          <p:nvPr/>
        </p:nvPicPr>
        <p:blipFill>
          <a:blip r:embed="rId9"/>
          <a:stretch>
            <a:fillRect/>
          </a:stretch>
        </p:blipFill>
        <p:spPr>
          <a:xfrm>
            <a:off x="405743" y="4635345"/>
            <a:ext cx="3287557" cy="1755678"/>
          </a:xfrm>
          <a:prstGeom prst="rect">
            <a:avLst/>
          </a:prstGeom>
        </p:spPr>
      </p:pic>
      <p:sp>
        <p:nvSpPr>
          <p:cNvPr id="19" name="Textfeld 18"/>
          <p:cNvSpPr txBox="1"/>
          <p:nvPr/>
        </p:nvSpPr>
        <p:spPr>
          <a:xfrm>
            <a:off x="3963949" y="4549060"/>
            <a:ext cx="4600264" cy="1261884"/>
          </a:xfrm>
          <a:prstGeom prst="rect">
            <a:avLst/>
          </a:prstGeom>
          <a:noFill/>
        </p:spPr>
        <p:txBody>
          <a:bodyPr wrap="square" rtlCol="0">
            <a:spAutoFit/>
          </a:bodyPr>
          <a:lstStyle/>
          <a:p>
            <a:r>
              <a:rPr lang="de-DE" sz="1000" dirty="0"/>
              <a:t>Die einzelnen Arbeitsschritte in der Fabrik werden nicht mehr von vorprogrammieren Maschinen erledigt, sondern das Werkstück organisiert selbst seine Herstellung und alle Abläufe rundherum. In die einzelnen Fertigungsschritte werden zugleich kaufmännische Aufgaben und Prozesse integriert. Neben der Fertigung gehören Mobilität, Gesundheit sowie Klima und Energie zu den strategisch wichtigsten Anwendungsfeldern von Industrie 4.0.</a:t>
            </a:r>
          </a:p>
          <a:p>
            <a:r>
              <a:rPr lang="de-DE" sz="800" dirty="0">
                <a:hlinkClick r:id="rId10"/>
              </a:rPr>
              <a:t>https://kurier.at/wirtschaft/was-heisst-eigentlich-industrie-4-0/139.626.631</a:t>
            </a:r>
            <a:endParaRPr lang="de-DE" sz="800" dirty="0"/>
          </a:p>
          <a:p>
            <a:endParaRPr lang="de-DE" sz="800" dirty="0"/>
          </a:p>
        </p:txBody>
      </p:sp>
      <p:sp>
        <p:nvSpPr>
          <p:cNvPr id="21" name="Textfeld 20"/>
          <p:cNvSpPr txBox="1"/>
          <p:nvPr/>
        </p:nvSpPr>
        <p:spPr>
          <a:xfrm>
            <a:off x="4293307" y="5634361"/>
            <a:ext cx="1326004" cy="861774"/>
          </a:xfrm>
          <a:prstGeom prst="rect">
            <a:avLst/>
          </a:prstGeom>
          <a:noFill/>
        </p:spPr>
        <p:txBody>
          <a:bodyPr wrap="none" rtlCol="0">
            <a:spAutoFit/>
          </a:bodyPr>
          <a:lstStyle/>
          <a:p>
            <a:r>
              <a:rPr lang="de-DE" sz="1000" dirty="0"/>
              <a:t>Chancen:</a:t>
            </a:r>
          </a:p>
          <a:p>
            <a:pPr marL="171450" indent="-171450">
              <a:buFontTx/>
              <a:buChar char="-"/>
            </a:pPr>
            <a:r>
              <a:rPr lang="de-DE" sz="1000" dirty="0"/>
              <a:t>Innovationstreiber</a:t>
            </a:r>
          </a:p>
          <a:p>
            <a:pPr marL="171450" indent="-171450">
              <a:buFontTx/>
              <a:buChar char="-"/>
            </a:pPr>
            <a:r>
              <a:rPr lang="de-DE" sz="1000" dirty="0"/>
              <a:t>Investitionen</a:t>
            </a:r>
          </a:p>
          <a:p>
            <a:pPr marL="171450" indent="-171450">
              <a:buFontTx/>
              <a:buChar char="-"/>
            </a:pPr>
            <a:r>
              <a:rPr lang="de-DE" sz="1000" dirty="0"/>
              <a:t>Effizienzsteigerung</a:t>
            </a:r>
          </a:p>
          <a:p>
            <a:pPr marL="171450" indent="-171450">
              <a:buFontTx/>
              <a:buChar char="-"/>
            </a:pPr>
            <a:r>
              <a:rPr lang="de-DE" sz="1000" dirty="0" err="1"/>
              <a:t>Indifidualisierung</a:t>
            </a:r>
            <a:endParaRPr lang="de-DE" sz="1000" dirty="0"/>
          </a:p>
        </p:txBody>
      </p:sp>
      <p:sp>
        <p:nvSpPr>
          <p:cNvPr id="22" name="Textfeld 21"/>
          <p:cNvSpPr txBox="1"/>
          <p:nvPr/>
        </p:nvSpPr>
        <p:spPr>
          <a:xfrm>
            <a:off x="6246405" y="5648545"/>
            <a:ext cx="1351652" cy="861774"/>
          </a:xfrm>
          <a:prstGeom prst="rect">
            <a:avLst/>
          </a:prstGeom>
          <a:noFill/>
        </p:spPr>
        <p:txBody>
          <a:bodyPr wrap="none" rtlCol="0">
            <a:spAutoFit/>
          </a:bodyPr>
          <a:lstStyle/>
          <a:p>
            <a:r>
              <a:rPr lang="de-DE" sz="1000" dirty="0"/>
              <a:t>Risiken</a:t>
            </a:r>
          </a:p>
          <a:p>
            <a:pPr marL="171450" indent="-171450">
              <a:buFont typeface="Arial"/>
              <a:buChar char="•"/>
            </a:pPr>
            <a:r>
              <a:rPr lang="de-DE" sz="1000" dirty="0"/>
              <a:t>Jobkiller</a:t>
            </a:r>
          </a:p>
          <a:p>
            <a:pPr marL="171450" indent="-171450">
              <a:buFont typeface="Arial"/>
              <a:buChar char="•"/>
            </a:pPr>
            <a:r>
              <a:rPr lang="de-DE" sz="1000" dirty="0"/>
              <a:t>Monopole</a:t>
            </a:r>
          </a:p>
          <a:p>
            <a:pPr marL="171450" indent="-171450">
              <a:buFont typeface="Arial"/>
              <a:buChar char="•"/>
            </a:pPr>
            <a:r>
              <a:rPr lang="de-DE" sz="1000" dirty="0"/>
              <a:t>Datenschutz</a:t>
            </a:r>
          </a:p>
          <a:p>
            <a:pPr marL="171450" indent="-171450">
              <a:buFont typeface="Arial"/>
              <a:buChar char="•"/>
            </a:pPr>
            <a:r>
              <a:rPr lang="de-DE" sz="1000" dirty="0"/>
              <a:t>Rechtsunsicherheit</a:t>
            </a:r>
          </a:p>
        </p:txBody>
      </p:sp>
      <p:sp>
        <p:nvSpPr>
          <p:cNvPr id="23" name="Textfeld 22"/>
          <p:cNvSpPr txBox="1"/>
          <p:nvPr/>
        </p:nvSpPr>
        <p:spPr>
          <a:xfrm>
            <a:off x="229197" y="6466056"/>
            <a:ext cx="8643290" cy="246221"/>
          </a:xfrm>
          <a:prstGeom prst="rect">
            <a:avLst/>
          </a:prstGeom>
          <a:noFill/>
        </p:spPr>
        <p:txBody>
          <a:bodyPr wrap="square" rtlCol="0">
            <a:spAutoFit/>
          </a:bodyPr>
          <a:lstStyle/>
          <a:p>
            <a:r>
              <a:rPr lang="de-DE" sz="1000" b="1" dirty="0"/>
              <a:t>Begründung für Beispiele</a:t>
            </a:r>
            <a:r>
              <a:rPr lang="de-DE" sz="1000" dirty="0"/>
              <a:t>: Anwendung Prinzipien von Taylor und Ford, Airbus 320 wurde zu einem Massenprodukt und in der Folge das meistverkaufte Zivilflugzeug</a:t>
            </a:r>
          </a:p>
        </p:txBody>
      </p:sp>
      <p:sp>
        <p:nvSpPr>
          <p:cNvPr id="2" name="Textfeld 1"/>
          <p:cNvSpPr txBox="1"/>
          <p:nvPr/>
        </p:nvSpPr>
        <p:spPr>
          <a:xfrm>
            <a:off x="341824" y="911614"/>
            <a:ext cx="8422961" cy="1015663"/>
          </a:xfrm>
          <a:prstGeom prst="rect">
            <a:avLst/>
          </a:prstGeom>
          <a:noFill/>
        </p:spPr>
        <p:txBody>
          <a:bodyPr wrap="none" rtlCol="0">
            <a:spAutoFit/>
          </a:bodyPr>
          <a:lstStyle/>
          <a:p>
            <a:r>
              <a:rPr lang="de-DE" sz="1000" b="1" dirty="0"/>
              <a:t>Definition/Ziel/Anlass / Fokusfrage: </a:t>
            </a:r>
            <a:r>
              <a:rPr lang="de-DE" sz="1000" dirty="0"/>
              <a:t>Scientific (wissenschaftliches) Management mit dem </a:t>
            </a:r>
            <a:r>
              <a:rPr lang="de-DE" sz="1000" b="1" dirty="0"/>
              <a:t>Ziel</a:t>
            </a:r>
            <a:r>
              <a:rPr lang="de-DE" sz="1000" dirty="0"/>
              <a:t> die Produktivität zu erhöhen durch wissenschaftliche Methode. </a:t>
            </a:r>
          </a:p>
          <a:p>
            <a:pPr marL="285750" indent="-285750">
              <a:buFont typeface="Arial"/>
              <a:buChar char="•"/>
            </a:pPr>
            <a:r>
              <a:rPr lang="de-DE" sz="1000" dirty="0"/>
              <a:t>Trennung von Planung und Ausführung</a:t>
            </a:r>
          </a:p>
          <a:p>
            <a:pPr marL="285750" indent="-285750">
              <a:buFont typeface="Arial"/>
              <a:buChar char="•"/>
            </a:pPr>
            <a:r>
              <a:rPr lang="de-DE" sz="1000" dirty="0"/>
              <a:t>Zeitstudien und Ermittlung von Vorgabezeiten</a:t>
            </a:r>
          </a:p>
          <a:p>
            <a:r>
              <a:rPr lang="de-DE" sz="1000" dirty="0"/>
              <a:t>Anwendung vor allem bei der Massenproduktion z.B. KFZ</a:t>
            </a:r>
          </a:p>
          <a:p>
            <a:r>
              <a:rPr lang="de-DE" sz="1000" b="1" dirty="0"/>
              <a:t>Anlass:  </a:t>
            </a:r>
            <a:r>
              <a:rPr lang="de-DE" sz="1000" dirty="0"/>
              <a:t>Industrieelle Produktion, Menschenbild: Menschen müssen zur Arbeit gezwungen werden, Steigender Bedarf nach Konsumgütern</a:t>
            </a:r>
          </a:p>
          <a:p>
            <a:r>
              <a:rPr lang="de-DE" sz="1000" b="1" dirty="0"/>
              <a:t>Frage im Fokus: </a:t>
            </a:r>
            <a:r>
              <a:rPr lang="de-DE" sz="1000" dirty="0"/>
              <a:t>Wie kann die Produktivität von Arbeiterinnen &amp; Arbeitern erhöht werden? Wie kann sich die Masse an Konsumenten die Produkte leisten?</a:t>
            </a:r>
            <a:endParaRPr lang="de-DE" sz="1000" b="1" dirty="0"/>
          </a:p>
        </p:txBody>
      </p:sp>
    </p:spTree>
    <p:extLst>
      <p:ext uri="{BB962C8B-B14F-4D97-AF65-F5344CB8AC3E}">
        <p14:creationId xmlns:p14="http://schemas.microsoft.com/office/powerpoint/2010/main" val="251983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1" grpId="0"/>
      <p:bldP spid="22" grpId="0"/>
      <p:bldP spid="2"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258</Words>
  <Application>Microsoft Macintosh PowerPoint</Application>
  <PresentationFormat>Bildschirmpräsentation (4:3)</PresentationFormat>
  <Paragraphs>59</Paragraphs>
  <Slides>1</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Office-Design</vt:lpstr>
      <vt:lpstr>Managementkonzept: Scientific Management &gt; Ford &amp; Taylor   Organisierte Kontrolle der Arbeiter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Managementkonzepte</dc:title>
  <dc:creator>werner holzheu</dc:creator>
  <cp:lastModifiedBy>Werner Holzheu</cp:lastModifiedBy>
  <cp:revision>61</cp:revision>
  <dcterms:created xsi:type="dcterms:W3CDTF">2016-11-26T16:38:10Z</dcterms:created>
  <dcterms:modified xsi:type="dcterms:W3CDTF">2020-04-02T22:06:19Z</dcterms:modified>
</cp:coreProperties>
</file>